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4" r:id="rId2"/>
    <p:sldId id="257" r:id="rId3"/>
    <p:sldId id="307" r:id="rId4"/>
    <p:sldId id="264" r:id="rId5"/>
    <p:sldId id="310" r:id="rId6"/>
    <p:sldId id="267" r:id="rId7"/>
    <p:sldId id="268" r:id="rId8"/>
    <p:sldId id="323" r:id="rId9"/>
    <p:sldId id="332" r:id="rId10"/>
    <p:sldId id="326" r:id="rId11"/>
    <p:sldId id="331" r:id="rId12"/>
    <p:sldId id="256" r:id="rId13"/>
    <p:sldId id="330" r:id="rId14"/>
    <p:sldId id="329" r:id="rId15"/>
    <p:sldId id="275" r:id="rId16"/>
    <p:sldId id="299" r:id="rId17"/>
    <p:sldId id="300" r:id="rId18"/>
    <p:sldId id="301" r:id="rId19"/>
    <p:sldId id="302" r:id="rId20"/>
    <p:sldId id="303" r:id="rId21"/>
    <p:sldId id="328" r:id="rId22"/>
    <p:sldId id="281" r:id="rId23"/>
    <p:sldId id="325" r:id="rId24"/>
    <p:sldId id="320" r:id="rId25"/>
    <p:sldId id="286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12B5D159-BC91-478F-AF58-90979DFAE72F}">
          <p14:sldIdLst>
            <p14:sldId id="304"/>
            <p14:sldId id="257"/>
            <p14:sldId id="307"/>
            <p14:sldId id="264"/>
            <p14:sldId id="310"/>
            <p14:sldId id="267"/>
            <p14:sldId id="268"/>
            <p14:sldId id="323"/>
            <p14:sldId id="332"/>
            <p14:sldId id="326"/>
            <p14:sldId id="331"/>
            <p14:sldId id="256"/>
            <p14:sldId id="330"/>
            <p14:sldId id="329"/>
            <p14:sldId id="275"/>
            <p14:sldId id="299"/>
            <p14:sldId id="300"/>
            <p14:sldId id="301"/>
            <p14:sldId id="302"/>
            <p14:sldId id="303"/>
            <p14:sldId id="328"/>
            <p14:sldId id="281"/>
            <p14:sldId id="325"/>
          </p14:sldIdLst>
        </p14:section>
        <p14:section name="Sekcja bez tytułu" id="{459F7D26-9D57-4FD2-9833-F23D9C117FDE}">
          <p14:sldIdLst>
            <p14:sldId id="320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7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75773-60FA-4908-9771-389BF14AC04C}" type="datetimeFigureOut">
              <a:rPr lang="pl-PL" smtClean="0"/>
              <a:t>12.11.2021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7B0C0-5452-4294-8D0D-1D9125AD80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4918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7B0C0-5452-4294-8D0D-1D9125AD80C6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3726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267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7394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4354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stan</a:t>
            </a:r>
            <a:r>
              <a:rPr lang="pl-PL" baseline="0" dirty="0"/>
              <a:t> wyj.</a:t>
            </a:r>
            <a:r>
              <a:rPr lang="pl-PL" dirty="0"/>
              <a:t> do 2.10.2021, po zakończeniu podjęcie </a:t>
            </a:r>
            <a:r>
              <a:rPr lang="pl-PL" dirty="0" err="1"/>
              <a:t>akci</a:t>
            </a:r>
            <a:r>
              <a:rPr lang="pl-PL" dirty="0"/>
              <a:t> we</a:t>
            </a:r>
            <a:r>
              <a:rPr lang="pl-PL" baseline="0" dirty="0"/>
              <a:t> wsiach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B0C0-5452-4294-8D0D-1D9125AD80C6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0459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stan</a:t>
            </a:r>
            <a:r>
              <a:rPr lang="pl-PL" baseline="0" dirty="0"/>
              <a:t> wyjątkowy</a:t>
            </a:r>
            <a:r>
              <a:rPr lang="pl-PL" dirty="0"/>
              <a:t> do 2.10.2021, po zakończeniu podjęcie akcji we</a:t>
            </a:r>
            <a:r>
              <a:rPr lang="pl-PL" baseline="0" dirty="0"/>
              <a:t> wsiach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B0C0-5452-4294-8D0D-1D9125AD80C6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7214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664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8115D6-3917-4032-9670-E28B938AE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C9851E8-CB93-467D-A32D-367E395E8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7231440-6822-47AB-AA3F-012E1E272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3B79-67CE-4B8D-B069-CC7949CF07DA}" type="datetimeFigureOut">
              <a:rPr lang="pl-PL" smtClean="0"/>
              <a:t>12.11.2021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E10400C-9C0B-44F3-B148-DA9343D78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A7DCCF5-E9AD-453E-A25B-7C0B0C50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4BA0-AFFE-41A1-BF4C-11E69695DB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8132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46B1B3-1B5F-4209-967D-2BECB0E48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13F8E85-4CBF-4350-89FA-C90444254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F9E2CBE-5407-468F-946C-AA4AE4742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3B79-67CE-4B8D-B069-CC7949CF07DA}" type="datetimeFigureOut">
              <a:rPr lang="pl-PL" smtClean="0"/>
              <a:t>12.11.2021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E1F68EF-9598-497A-B53C-B05F7CBCB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A7E6822-8788-4299-809A-023BB057C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4BA0-AFFE-41A1-BF4C-11E69695DB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9203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7AC2EA3-E12D-4DE2-B340-A459F9C7E4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EA57700-3C95-416C-9CEA-EC8205406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D1D840D-278A-45B3-A61E-C127D2140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3B79-67CE-4B8D-B069-CC7949CF07DA}" type="datetimeFigureOut">
              <a:rPr lang="pl-PL" smtClean="0"/>
              <a:t>12.11.2021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DC2CCE7-8421-4110-B068-A29631974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6A379ED-7A91-4EF8-A9F6-4E8104A24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4BA0-AFFE-41A1-BF4C-11E69695DB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6675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ytuł i podtytuł" type="tx">
  <p:cSld name="Tytuł i podtytuł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9" descr="foto_bw_tlo_yellow copy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906" y="1158"/>
            <a:ext cx="12192000" cy="685568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9"/>
          <p:cNvSpPr/>
          <p:nvPr/>
        </p:nvSpPr>
        <p:spPr>
          <a:xfrm>
            <a:off x="8945" y="6005500"/>
            <a:ext cx="12174111" cy="4445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5719" tIns="35719" rIns="35719" bIns="35719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alatino"/>
              <a:buNone/>
            </a:pPr>
            <a:endParaRPr sz="1687" b="0" i="0" u="none" strike="noStrike" cap="none">
              <a:solidFill>
                <a:srgbClr val="414141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  <p:sp>
        <p:nvSpPr>
          <p:cNvPr id="14" name="Google Shape;14;p9"/>
          <p:cNvSpPr txBox="1"/>
          <p:nvPr/>
        </p:nvSpPr>
        <p:spPr>
          <a:xfrm>
            <a:off x="1769955" y="6527152"/>
            <a:ext cx="8936261" cy="202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9" tIns="35719" rIns="35719" bIns="35719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rPr lang="en-US" sz="844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Projekt dofinansowany przez Unię Europejską z Europejskiego programu na rzecz zatrudnienia i innowacji społecznych „EaSI” (2014-2020)</a:t>
            </a:r>
            <a:endParaRPr sz="1266"/>
          </a:p>
        </p:txBody>
      </p:sp>
      <p:pic>
        <p:nvPicPr>
          <p:cNvPr id="15" name="Google Shape;15;p9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0147" y="5930011"/>
            <a:ext cx="6747893" cy="663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9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152" y="1725814"/>
            <a:ext cx="4995690" cy="262495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9"/>
          <p:cNvSpPr txBox="1">
            <a:spLocks noGrp="1"/>
          </p:cNvSpPr>
          <p:nvPr>
            <p:ph type="sldNum" idx="12"/>
          </p:nvPr>
        </p:nvSpPr>
        <p:spPr>
          <a:xfrm>
            <a:off x="5929312" y="6509742"/>
            <a:ext cx="321470" cy="29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3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(na górze) copy">
  <p:cSld name="Tytuł (na górze) cop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 txBox="1">
            <a:spLocks noGrp="1"/>
          </p:cNvSpPr>
          <p:nvPr>
            <p:ph type="title"/>
          </p:nvPr>
        </p:nvSpPr>
        <p:spPr>
          <a:xfrm>
            <a:off x="476250" y="562570"/>
            <a:ext cx="112395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00ACA5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00ACA5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00ACA5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00ACA5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00ACA5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00ACA5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00ACA5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00ACA5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00ACA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11437937" y="6509742"/>
            <a:ext cx="321470" cy="29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Google Shape;21;p10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17731" y="5595561"/>
            <a:ext cx="9356540" cy="1096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435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24BA67-44C0-4925-9C4B-A4C5B1008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52BE18-6DED-4684-9150-A3D2D108B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338E44B-153A-4C32-97FC-D3C433DF3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3B79-67CE-4B8D-B069-CC7949CF07DA}" type="datetimeFigureOut">
              <a:rPr lang="pl-PL" smtClean="0"/>
              <a:t>12.11.2021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FA6C51D-2305-467F-B8B4-07EBFC531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95C620F-4C43-4949-9988-013A8DA17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4BA0-AFFE-41A1-BF4C-11E69695DB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6434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8330B4-CB90-4767-A10F-BAD95A9FA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9DA7E3C-35B3-4EC2-8BF1-14F674FB1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8D03AFE-5B9B-4BA1-9F6E-3870B1C0D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3B79-67CE-4B8D-B069-CC7949CF07DA}" type="datetimeFigureOut">
              <a:rPr lang="pl-PL" smtClean="0"/>
              <a:t>12.11.2021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744AC73-7E8E-463F-8388-C9ED6414B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4263E25-DAF6-425B-B545-DE19685B1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4BA0-AFFE-41A1-BF4C-11E69695DB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0403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B26987-CB57-4AD7-B138-B3CEA2495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4C2767-6EFF-400C-8522-464D938D5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C106AF0-F815-4447-8C44-8F5B798D0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50774A3-CF04-47DF-9C8D-7147C0327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3B79-67CE-4B8D-B069-CC7949CF07DA}" type="datetimeFigureOut">
              <a:rPr lang="pl-PL" smtClean="0"/>
              <a:t>12.11.2021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077C283-0860-4A17-8561-B720A4898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A4FD467-1354-4479-9325-45B666877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4BA0-AFFE-41A1-BF4C-11E69695DB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1991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FF59A2-6744-40F4-81B1-92D622E22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5CD64C6-FFB3-4440-A0ED-61FF5B4B0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CE50822-6283-4447-97E8-CACB95233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1C1CFA4-EAD9-48EF-B78B-88410F2600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FF78FFF-2BBC-4DB2-9FD9-9E429B4AEB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FBA0D06-9B1D-4AB8-90E5-725231A02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3B79-67CE-4B8D-B069-CC7949CF07DA}" type="datetimeFigureOut">
              <a:rPr lang="pl-PL" smtClean="0"/>
              <a:t>12.11.2021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E668411-7780-4B31-B90D-897E6FDEA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9733218-394B-494D-A5D9-881B8EB76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4BA0-AFFE-41A1-BF4C-11E69695DB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605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13BC00-812D-4A57-8851-4FE2B1ADC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8C8D96C-6E6C-40CC-B1E5-B1A7FBA75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3B79-67CE-4B8D-B069-CC7949CF07DA}" type="datetimeFigureOut">
              <a:rPr lang="pl-PL" smtClean="0"/>
              <a:t>12.11.2021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A52BF4F-B24B-403D-BEBD-7F51F632B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FE5A673-74DF-4A65-9F9E-55F0FE422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4BA0-AFFE-41A1-BF4C-11E69695DB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7004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958033E-1C43-4234-870B-B96957CB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3B79-67CE-4B8D-B069-CC7949CF07DA}" type="datetimeFigureOut">
              <a:rPr lang="pl-PL" smtClean="0"/>
              <a:t>12.11.2021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3A912D8-E9E7-4056-B379-5F607D028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A6EF505-3040-4C9B-A50D-84D9502E0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4BA0-AFFE-41A1-BF4C-11E69695DB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68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9D4FE5-E690-4C58-9C6E-15519079E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702CBB-AFAB-48FE-A4DE-A1CC31E6A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7F6CD9C-F232-421D-B4FE-E9B76DEDB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A8A705C-BE8B-41D6-9C85-4FAFD4A5D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3B79-67CE-4B8D-B069-CC7949CF07DA}" type="datetimeFigureOut">
              <a:rPr lang="pl-PL" smtClean="0"/>
              <a:t>12.11.2021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9E6706D-8ED2-4268-B5EC-091A81C9B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4150E1A-3623-4C87-9DD3-F6ADC2312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4BA0-AFFE-41A1-BF4C-11E69695DB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527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405CEA-33BD-4999-9D2D-CE415B889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C86A571-C877-4483-AC02-962DBE4EB0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FA6B803-4131-4F89-B493-C894D40C0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4B29B81-FB5A-4959-8285-7B6A16DDA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3B79-67CE-4B8D-B069-CC7949CF07DA}" type="datetimeFigureOut">
              <a:rPr lang="pl-PL" smtClean="0"/>
              <a:t>12.11.2021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93482EA-9030-481E-A2A6-68E9493F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DFEF7D3-FDFE-4E71-96DB-67023E6DA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4BA0-AFFE-41A1-BF4C-11E69695DB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1579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CCC608A-B676-4536-BC06-12AFD8676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9EEF359-EEF3-48C5-818C-2F6D72E81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36585F4-37BA-42CD-8F62-39B8D59F07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13B79-67CE-4B8D-B069-CC7949CF07DA}" type="datetimeFigureOut">
              <a:rPr lang="pl-PL" smtClean="0"/>
              <a:t>12.11.2021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6D8E3FA-3322-43A7-9B08-D35F6B7B8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DE587E8-1D9F-4233-BE20-3A6DA769B6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D4BA0-AFFE-41A1-BF4C-11E69695DB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018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572113" y="1553592"/>
            <a:ext cx="11172062" cy="3503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l-PL" sz="2000" b="1" dirty="0">
                <a:solidFill>
                  <a:srgbClr val="2777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Prezentacje strony Fundacji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Edukacja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l-PL" sz="2000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Informacje zwrotne - jak podmioty sieci mogą współtworzyć stronę Fundacji/</a:t>
            </a:r>
            <a:r>
              <a:rPr lang="pl-PL" sz="2000" dirty="0" err="1"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facebooka</a:t>
            </a:r>
            <a:r>
              <a:rPr lang="pl-PL" sz="2000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l-PL" sz="2000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pomysły na tematy i zaangażowanie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l-PL" sz="2400" dirty="0">
              <a:solidFill>
                <a:srgbClr val="27776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pl-PL" sz="2400" dirty="0">
                <a:ln>
                  <a:noFill/>
                </a:ln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5D8D2AD-5FDD-4EC2-976E-0F41EA32E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742" y="159798"/>
            <a:ext cx="2427558" cy="262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04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509969" y="866744"/>
            <a:ext cx="11172062" cy="5421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Inne pomysły z sieci na innowację -  co słychać w tym obszarze w Polsce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pl-PL" sz="2000" dirty="0" err="1">
                <a:ln>
                  <a:noFill/>
                </a:ln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Door</a:t>
            </a:r>
            <a:r>
              <a:rPr lang="pl-PL" sz="2000" dirty="0">
                <a:ln>
                  <a:noFill/>
                </a:ln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</a:t>
            </a:r>
            <a:r>
              <a:rPr lang="pl-PL" sz="2000" dirty="0" err="1">
                <a:ln>
                  <a:noFill/>
                </a:ln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door</a:t>
            </a:r>
            <a:endParaRPr lang="pl-PL" sz="2000" dirty="0">
              <a:ln>
                <a:noFill/>
              </a:ln>
              <a:solidFill>
                <a:srgbClr val="27776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Asystent osobisty osoby z niepełnosprawnością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pl-PL" sz="2000" dirty="0">
                <a:ln>
                  <a:noFill/>
                </a:ln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Usługi opiekuńcze realizowane przez </a:t>
            </a:r>
            <a:r>
              <a:rPr lang="pl-PL" sz="2000" dirty="0" err="1">
                <a:ln>
                  <a:noFill/>
                </a:ln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dps</a:t>
            </a:r>
            <a:r>
              <a:rPr lang="pl-PL" sz="2000" dirty="0">
                <a:ln>
                  <a:noFill/>
                </a:ln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  <a:t>Pakiety usług w CUS - taxi dla seniora, złota rączka, opieka wytchnieniowa, gospodarstwa opiekuńcze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pl-PL" sz="2000" b="1" dirty="0">
                <a:solidFill>
                  <a:srgbClr val="277764"/>
                </a:solidFill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  <a:t>Inkubator pomysłów </a:t>
            </a: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  <a:t>….. jako przykłady na pomysły i na pozyskanie środków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pl-PL" sz="2000" b="1" dirty="0">
                <a:ln>
                  <a:noFill/>
                </a:ln>
                <a:solidFill>
                  <a:srgbClr val="DCA2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https://dobreinnowacje.pl/inspiracje/lumosity	</a:t>
            </a:r>
            <a:endParaRPr lang="pl-PL" sz="200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Publico Text Roman"/>
              <a:cs typeface="Arial" panose="020B0604020202020204" pitchFamily="34" charset="0"/>
            </a:endParaRPr>
          </a:p>
          <a:p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5D8D2AD-5FDD-4EC2-976E-0F41EA32E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450" y="150273"/>
            <a:ext cx="2218750" cy="179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04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238700" y="159798"/>
            <a:ext cx="11172062" cy="5806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endParaRPr lang="pl-PL" b="1" dirty="0">
              <a:solidFill>
                <a:srgbClr val="27776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endParaRPr lang="pl-PL" b="1" dirty="0">
              <a:solidFill>
                <a:srgbClr val="27776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endParaRPr lang="pl-PL" b="1" dirty="0">
              <a:solidFill>
                <a:srgbClr val="27776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pl-PL" sz="2400" b="1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CZĘŚĆ II ANIMOWANIE SIECI</a:t>
            </a:r>
          </a:p>
          <a:p>
            <a:pPr algn="just">
              <a:spcAft>
                <a:spcPts val="1000"/>
              </a:spcAft>
            </a:pPr>
            <a:r>
              <a:rPr lang="pl-PL" sz="2400" b="1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just">
              <a:spcAft>
                <a:spcPts val="1000"/>
              </a:spcAft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l-PL" sz="2400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ieciowanie w praktyce - jak to jest w teorii, a jak w praktyce powinno wyglądać.</a:t>
            </a:r>
          </a:p>
          <a:p>
            <a:pPr algn="just">
              <a:spcAft>
                <a:spcPts val="1000"/>
              </a:spcAft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Lista - co sprzyja budowaniu sieci? </a:t>
            </a:r>
          </a:p>
          <a:p>
            <a:pPr algn="just">
              <a:spcAft>
                <a:spcPts val="1000"/>
              </a:spcAft>
            </a:pPr>
            <a:endParaRPr lang="pl-PL" sz="2400" dirty="0">
              <a:solidFill>
                <a:srgbClr val="27776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Praca w podgrupach nad działaniem na najbliższe 3 miesiąc </a:t>
            </a:r>
          </a:p>
          <a:p>
            <a:pPr algn="just">
              <a:spcAft>
                <a:spcPts val="1000"/>
              </a:spcAft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            	    - potrzeby gminy i zaangażowanie Fundacji</a:t>
            </a:r>
          </a:p>
          <a:p>
            <a:pPr algn="just"/>
            <a:r>
              <a:rPr lang="pl-PL" dirty="0">
                <a:ln>
                  <a:noFill/>
                </a:ln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pl-PL" dirty="0">
                <a:solidFill>
                  <a:srgbClr val="277764"/>
                </a:solidFill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  <a:t>	</a:t>
            </a:r>
            <a:r>
              <a:rPr lang="pl-PL" b="1" dirty="0">
                <a:ln>
                  <a:noFill/>
                </a:ln>
                <a:solidFill>
                  <a:srgbClr val="DCA2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	</a:t>
            </a:r>
            <a:endParaRPr lang="pl-PL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Publico Text Roman"/>
              <a:cs typeface="Arial" panose="020B0604020202020204" pitchFamily="34" charset="0"/>
            </a:endParaRPr>
          </a:p>
          <a:p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5D8D2AD-5FDD-4EC2-976E-0F41EA32E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742" y="159799"/>
            <a:ext cx="2427558" cy="224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41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438947" y="159798"/>
            <a:ext cx="11172062" cy="726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400" b="1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pl-PL" sz="2400" b="1" dirty="0">
                <a:solidFill>
                  <a:srgbClr val="2777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Lista - co sprzyja budowaniu sieci</a:t>
            </a: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lider</a:t>
            </a: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różnorodność instytucji </a:t>
            </a: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spotkania bezpośrednie, kontakty i relacje </a:t>
            </a: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atmosfera wsparcia i profesjonalizmu </a:t>
            </a: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bieżąca informacji/dostęp do informacji</a:t>
            </a: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komunikacja</a:t>
            </a: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wspólnie realizowane zadania, wspólny cel</a:t>
            </a: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znajomość kompetencji podmiotów z sieci - wiem, do kogo się zwrócić</a:t>
            </a: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podział zadań, angażowanie się we wspólne zadania</a:t>
            </a: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upowszechnianie/promocja/edukowanie </a:t>
            </a:r>
          </a:p>
          <a:p>
            <a:pPr algn="just">
              <a:spcAft>
                <a:spcPts val="1000"/>
              </a:spcAft>
            </a:pPr>
            <a:endParaRPr lang="pl-PL" sz="1200" dirty="0">
              <a:solidFill>
                <a:srgbClr val="27776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l-PL" dirty="0">
                <a:ln>
                  <a:noFill/>
                </a:ln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pl-PL" dirty="0">
                <a:solidFill>
                  <a:srgbClr val="277764"/>
                </a:solidFill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  <a:t>	</a:t>
            </a:r>
            <a:r>
              <a:rPr lang="pl-PL" b="1" dirty="0">
                <a:ln>
                  <a:noFill/>
                </a:ln>
                <a:solidFill>
                  <a:srgbClr val="DCA2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	</a:t>
            </a:r>
            <a:endParaRPr lang="pl-PL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Publico Text Roman"/>
              <a:cs typeface="Arial" panose="020B0604020202020204" pitchFamily="34" charset="0"/>
            </a:endParaRPr>
          </a:p>
          <a:p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5D8D2AD-5FDD-4EC2-976E-0F41EA32E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742" y="159798"/>
            <a:ext cx="2427558" cy="262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95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316639" y="239359"/>
            <a:ext cx="11026066" cy="93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endParaRPr lang="pl-PL" sz="2000" b="1" dirty="0">
              <a:solidFill>
                <a:schemeClr val="accent2"/>
              </a:solidFill>
              <a:latin typeface="Century Gothic" pitchFamily="34" charset="0"/>
            </a:endParaRPr>
          </a:p>
          <a:p>
            <a:pPr lvl="0" algn="ctr">
              <a:lnSpc>
                <a:spcPct val="150000"/>
              </a:lnSpc>
            </a:pPr>
            <a:endParaRPr lang="pl-PL" sz="2000" b="1" dirty="0">
              <a:solidFill>
                <a:schemeClr val="accent2"/>
              </a:solidFill>
              <a:latin typeface="Century Gothic" pitchFamily="34" charset="0"/>
            </a:endParaRPr>
          </a:p>
          <a:p>
            <a:pPr lvl="0"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ZBUDOWANA SIEĆ MA służyć: </a:t>
            </a:r>
          </a:p>
          <a:p>
            <a:pPr lvl="0"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harmonizowaniu wysiłków  zespołu,  KOOZ-a - FHPE </a:t>
            </a:r>
          </a:p>
          <a:p>
            <a:pPr lvl="0"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oraz </a:t>
            </a:r>
          </a:p>
          <a:p>
            <a:pPr lvl="0"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doskonaleniu kooperacji pracowników instytucji,</a:t>
            </a:r>
          </a:p>
          <a:p>
            <a:pPr lvl="0"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aby mogli  </a:t>
            </a:r>
            <a:r>
              <a:rPr lang="pl-PL" sz="24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efektywniej udzielać wsparcia </a:t>
            </a: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osobom zależnym, nieuleczalnie </a:t>
            </a:r>
            <a:b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przewlekle chorym oraz ich opiekunom na obszarach wiejskich.</a:t>
            </a:r>
            <a:endParaRPr lang="pl-PL" sz="24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BC04287-7FB9-4C5E-8794-627B7977F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4818" y="239359"/>
            <a:ext cx="2500543" cy="305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20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568173" y="159799"/>
            <a:ext cx="11172062" cy="695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SIECIOWANIE</a:t>
            </a: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4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wymiany informacji, zasobów, 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wzajemnego poparcia i możliwości, 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prowadzony dzięki korzystnej sieci wzajemnych kontaktów.</a:t>
            </a:r>
          </a:p>
          <a:p>
            <a:pPr>
              <a:lnSpc>
                <a:spcPct val="150000"/>
              </a:lnSpc>
            </a:pPr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Sieciowanie to realizacja starej jak świat zasady, 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że dwóch to więcej niż jeden, trzech więcej niż dwóch, czterech... i tak dalej.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wg. Jean-</a:t>
            </a:r>
            <a:r>
              <a:rPr lang="pl-PL" sz="2000" dirty="0" err="1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Pierra</a:t>
            </a: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Deru</a:t>
            </a:r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5D8D2AD-5FDD-4EC2-976E-0F41EA32E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2677" y="159799"/>
            <a:ext cx="2427558" cy="285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90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568173" y="159799"/>
            <a:ext cx="11172062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 i funkcje SIECI</a:t>
            </a:r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dążenie do maksymalizacji wartości publicznej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zwiększenie efektywności podejmowanych działań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wykorzystanie każdego zasobu materialnego i niematerialnego 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(w szczególności wiedzy) znajdującego się w posiadaniu podmiotów    </a:t>
            </a:r>
            <a:b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tworzących sieć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likwidacja duplikujących się nakładów i czynności podejmowanych 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 organizacjach publicznych</a:t>
            </a: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5D8D2AD-5FDD-4EC2-976E-0F41EA32E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275" y="-320762"/>
            <a:ext cx="2263878" cy="247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82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568173" y="159799"/>
            <a:ext cx="11172062" cy="809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cd. </a:t>
            </a:r>
            <a:r>
              <a:rPr lang="pl-PL" sz="24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 i funkcje SIECI </a:t>
            </a:r>
            <a:endParaRPr lang="pl-PL" sz="24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zaoferowanie nowych (innowacyjnych) usług nieosiągalnych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bez współpracy poszczególnych organizacji publicznych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samopomoc, czyli wzajemne wsparcie w formie szkoleń, 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pomocy organizacyjnej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wsparcie tworzenia porozumień celowych dotyczących konkretnego zadania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dystrybucja informacji wewnątrz i na zewnątrz sieci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koordynowanie, kierowanie i nadzór, zgodnie z ustalonym programem działania.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5D8D2AD-5FDD-4EC2-976E-0F41EA32E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2677" y="159799"/>
            <a:ext cx="2427558" cy="30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45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568173" y="159799"/>
            <a:ext cx="11172062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Podział zakresów obowiązków</a:t>
            </a: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Gdy kilka organizacji decyduje się na współpracę 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 danym projekcie konieczne jest bardzo precyzyjne 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określenie zakresu obowiązków każdej z nich. </a:t>
            </a:r>
          </a:p>
          <a:p>
            <a:pPr>
              <a:lnSpc>
                <a:spcPct val="150000"/>
              </a:lnSpc>
            </a:pPr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Najlepiej działać na zasadzie komplementarności „usług“ </a:t>
            </a:r>
          </a:p>
          <a:p>
            <a:pPr algn="ctr"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każdy robi to, w czym jest najlepszy, najbardziej doświadczony.</a:t>
            </a:r>
          </a:p>
          <a:p>
            <a:endParaRPr lang="pl-PL" sz="36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pl-PL" sz="28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5D8D2AD-5FDD-4EC2-976E-0F41EA32E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2677" y="159799"/>
            <a:ext cx="2427558" cy="293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74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4F1C3C60-4FA7-4045-9FEE-C769D8FD5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14" y="704449"/>
            <a:ext cx="4802832" cy="587390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995" y="5992282"/>
            <a:ext cx="5576010" cy="86571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F4BA890-168A-42AC-84FD-2B230BF3DE74}"/>
              </a:ext>
            </a:extLst>
          </p:cNvPr>
          <p:cNvSpPr txBox="1"/>
          <p:nvPr/>
        </p:nvSpPr>
        <p:spPr>
          <a:xfrm>
            <a:off x="5836745" y="704449"/>
            <a:ext cx="609452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SPOTKANIE GMINNE</a:t>
            </a:r>
          </a:p>
          <a:p>
            <a:b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budujące sieć instytucji </a:t>
            </a:r>
            <a:b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rzecz innowacyjnego modelu </a:t>
            </a:r>
            <a:b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profesjonalnej opieki </a:t>
            </a:r>
            <a:b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 osobami zależnymi, nieuleczalnie </a:t>
            </a:r>
            <a:b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przewlekle chorymi oraz </a:t>
            </a:r>
            <a:b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opiekunami na obszarach wiejskich</a:t>
            </a: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177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718501" y="518169"/>
            <a:ext cx="11172062" cy="704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Warto pamiętać: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Działając wspólnie możemy osiągnąć dużo więcej, 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niż działając w pojedynkę.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narzekamy na problemy, ale je rozwiązujemy.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Trafiając na przeszkodę nie poddajemy się, tylko próbujemy ją usunąć.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Pasywność utrwala wadliwy stan rzeczy.</a:t>
            </a:r>
          </a:p>
          <a:p>
            <a:endParaRPr lang="pl-PL" sz="36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5D8D2AD-5FDD-4EC2-976E-0F41EA32E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2677" y="0"/>
            <a:ext cx="2427558" cy="30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45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666749" y="847725"/>
            <a:ext cx="1101528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PRACA W PODGRUPACH</a:t>
            </a:r>
            <a:br>
              <a:rPr lang="pl-PL" sz="24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pomysły edukacyjne na ich gminę?</a:t>
            </a:r>
          </a:p>
          <a:p>
            <a:endParaRPr lang="pl-PL" sz="2400" b="1" dirty="0">
              <a:ln>
                <a:noFill/>
              </a:ln>
              <a:solidFill>
                <a:srgbClr val="27776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l-PL" sz="2400" dirty="0">
                <a:ln>
                  <a:noFill/>
                </a:ln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ają do d</a:t>
            </a: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yspozycji 1 dzień KOOZ-a i Fundacji, na co chcemy go przeznaczyć? X-XII.2021</a:t>
            </a: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pl-PL" sz="2400" dirty="0">
                <a:ln>
                  <a:noFill/>
                </a:ln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lub </a:t>
            </a:r>
          </a:p>
          <a:p>
            <a:endParaRPr lang="pl-PL" sz="2400" dirty="0">
              <a:ln>
                <a:noFill/>
              </a:ln>
              <a:solidFill>
                <a:srgbClr val="27776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pl-PL" sz="2400" dirty="0">
                <a:ln>
                  <a:noFill/>
                </a:ln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teraz są konkursy na innowację </a:t>
            </a: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na co by przeznaczyli 20 000 zł</a:t>
            </a: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Warunek – należy przewidzieć swoją rolę - jaka? w ramach sieci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5D8D2AD-5FDD-4EC2-976E-0F41EA32E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982" y="157795"/>
            <a:ext cx="2104450" cy="15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29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723032" y="363915"/>
            <a:ext cx="11172062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ustalenie warunków skutecznego sieciowania </a:t>
            </a:r>
          </a:p>
          <a:p>
            <a:r>
              <a:rPr lang="pl-PL" sz="28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</a:t>
            </a:r>
            <a:r>
              <a:rPr lang="pl-PL" sz="28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(dla modelu, KOOZ-a, podmiotów i osób/rodzin)</a:t>
            </a: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systematycznego rozwijania i aktualizacji poziomu kompetencji podmiotów w obszarze wsparcia osób zależnych </a:t>
            </a: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wzrostu jakości i efektywności pomocy osobom zależnym i ich rodzinom</a:t>
            </a: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wsparcie KOOZ-a w realizacji zadań, wsparcie instytucji w realizacji usług </a:t>
            </a:r>
          </a:p>
          <a:p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wykorzystywania innowacyjnych, efektywnych metod pracy</a:t>
            </a: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budowanie pozytywnego wizerunku …..</a:t>
            </a: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usprawnienia ?</a:t>
            </a: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edukowania ?</a:t>
            </a: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5D8D2AD-5FDD-4EC2-976E-0F41EA32E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775" y="3307069"/>
            <a:ext cx="1729459" cy="216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20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135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568172" y="159799"/>
            <a:ext cx="11172062" cy="4857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3600" b="1" u="sng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Część III Planowanie działań</a:t>
            </a:r>
          </a:p>
          <a:p>
            <a:r>
              <a:rPr lang="pl-PL" sz="28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i podsumowane spotkania  </a:t>
            </a:r>
          </a:p>
          <a:p>
            <a:pPr algn="just">
              <a:spcAft>
                <a:spcPts val="1000"/>
              </a:spcAft>
            </a:pPr>
            <a:endParaRPr lang="pl-PL" sz="2000" dirty="0">
              <a:ln>
                <a:noFill/>
              </a:ln>
              <a:solidFill>
                <a:srgbClr val="27776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endParaRPr lang="pl-PL" sz="2000" dirty="0">
              <a:ln>
                <a:noFill/>
              </a:ln>
              <a:solidFill>
                <a:srgbClr val="27776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pl-PL" sz="2800" dirty="0">
                <a:solidFill>
                  <a:srgbClr val="2777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</a:t>
            </a:r>
            <a:r>
              <a:rPr lang="pl-PL" sz="2800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aproszenie na 2.10.2021 na piknik, </a:t>
            </a:r>
          </a:p>
          <a:p>
            <a:pPr>
              <a:spcAft>
                <a:spcPts val="1000"/>
              </a:spcAft>
            </a:pPr>
            <a:r>
              <a:rPr lang="pl-PL" sz="2800" dirty="0">
                <a:ln>
                  <a:noFill/>
                </a:ln>
                <a:solidFill>
                  <a:srgbClr val="277764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  <a:t>Działania na rzecz gminy, sieci, Fundacji</a:t>
            </a:r>
          </a:p>
          <a:p>
            <a:pPr>
              <a:spcAft>
                <a:spcPts val="1000"/>
              </a:spcAft>
            </a:pPr>
            <a:r>
              <a:rPr lang="pl-PL" sz="2800" dirty="0">
                <a:solidFill>
                  <a:srgbClr val="277764"/>
                </a:solidFill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  <a:t>Termin spotkania sieciującego…………</a:t>
            </a:r>
            <a:endParaRPr lang="pl-PL" sz="2800" dirty="0">
              <a:ln>
                <a:noFill/>
              </a:ln>
              <a:solidFill>
                <a:srgbClr val="277764"/>
              </a:solidFill>
              <a:effectLst/>
              <a:latin typeface="Arial" panose="020B0604020202020204" pitchFamily="34" charset="0"/>
              <a:ea typeface="Publico Text Roman"/>
              <a:cs typeface="Arial" panose="020B0604020202020204" pitchFamily="34" charset="0"/>
            </a:endParaRPr>
          </a:p>
          <a:p>
            <a:r>
              <a:rPr lang="pl-PL" sz="28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5D8D2AD-5FDD-4EC2-976E-0F41EA32E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2677" y="159799"/>
            <a:ext cx="2427558" cy="30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74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4F1C3C60-4FA7-4045-9FEE-C769D8FD5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14" y="704449"/>
            <a:ext cx="4802832" cy="587390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995" y="5992282"/>
            <a:ext cx="5576010" cy="86571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F4BA890-168A-42AC-84FD-2B230BF3DE74}"/>
              </a:ext>
            </a:extLst>
          </p:cNvPr>
          <p:cNvSpPr txBox="1"/>
          <p:nvPr/>
        </p:nvSpPr>
        <p:spPr>
          <a:xfrm>
            <a:off x="6168502" y="769089"/>
            <a:ext cx="609452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SPOTKANIE GMINNE  </a:t>
            </a:r>
          </a:p>
          <a:p>
            <a:b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budujące sieć instytucji </a:t>
            </a:r>
            <a:b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rzecz innowacyjnego modelu </a:t>
            </a:r>
            <a:b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profesjonalnej opieki </a:t>
            </a:r>
            <a:b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 osobami zależnymi, nieuleczalnie </a:t>
            </a:r>
            <a:b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przewlekle chorymi oraz </a:t>
            </a:r>
            <a:b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opiekunami na obszarach wiejskich</a:t>
            </a:r>
          </a:p>
        </p:txBody>
      </p:sp>
    </p:spTree>
    <p:extLst>
      <p:ext uri="{BB962C8B-B14F-4D97-AF65-F5344CB8AC3E}">
        <p14:creationId xmlns:p14="http://schemas.microsoft.com/office/powerpoint/2010/main" val="984919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238700" y="159798"/>
            <a:ext cx="11172062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Przebieg 3 spotkania </a:t>
            </a:r>
            <a:endParaRPr lang="pl-PL" b="1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b="1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Część I Wprowadzenie  </a:t>
            </a:r>
            <a:endParaRPr lang="pl-PL" dirty="0">
              <a:solidFill>
                <a:srgbClr val="27776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pl-PL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Informacje </a:t>
            </a:r>
            <a:r>
              <a:rPr lang="pl-PL" dirty="0">
                <a:solidFill>
                  <a:srgbClr val="2777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 przebiega testowanie w projekcie</a:t>
            </a:r>
          </a:p>
          <a:p>
            <a:pPr algn="just">
              <a:spcAft>
                <a:spcPts val="1000"/>
              </a:spcAft>
            </a:pPr>
            <a:r>
              <a:rPr lang="pl-PL" dirty="0">
                <a:solidFill>
                  <a:srgbClr val="2777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Funkcja KOOZ- i</a:t>
            </a:r>
            <a:r>
              <a:rPr lang="pl-PL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nformacja o działaniach Koordynatora Opieki Osób Zależnych </a:t>
            </a:r>
            <a:endParaRPr lang="pl-PL" dirty="0">
              <a:solidFill>
                <a:srgbClr val="27776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pl-PL" dirty="0">
                <a:solidFill>
                  <a:srgbClr val="2777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Edukacja i informacja na stronie Fundacji – informacje zwrotne, pomysły na</a:t>
            </a:r>
          </a:p>
          <a:p>
            <a:pPr algn="just">
              <a:spcAft>
                <a:spcPts val="1000"/>
              </a:spcAft>
            </a:pPr>
            <a:r>
              <a:rPr lang="pl-PL" dirty="0">
                <a:solidFill>
                  <a:srgbClr val="2777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                           zaangażowanie i współtworzenie </a:t>
            </a:r>
          </a:p>
          <a:p>
            <a:pPr algn="just">
              <a:spcAft>
                <a:spcPts val="1000"/>
              </a:spcAft>
            </a:pPr>
            <a:endParaRPr lang="pl-PL" b="1" dirty="0">
              <a:solidFill>
                <a:srgbClr val="27776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pl-PL" b="1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Część II Animowanie sieci </a:t>
            </a:r>
          </a:p>
          <a:p>
            <a:pPr algn="just">
              <a:spcAft>
                <a:spcPts val="1000"/>
              </a:spcAft>
            </a:pPr>
            <a:r>
              <a:rPr lang="pl-PL" dirty="0">
                <a:solidFill>
                  <a:srgbClr val="2777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l-PL" dirty="0"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ieciowanie w praktyce - jak to jest w teorii, a jak w praktyce powinno wyglądać.</a:t>
            </a:r>
          </a:p>
          <a:p>
            <a:pPr algn="just">
              <a:spcAft>
                <a:spcPts val="1000"/>
              </a:spcAft>
            </a:pPr>
            <a:r>
              <a:rPr lang="pl-PL" dirty="0">
                <a:solidFill>
                  <a:srgbClr val="2777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Lista - co sprzyja budowaniu sieci? </a:t>
            </a:r>
          </a:p>
          <a:p>
            <a:pPr algn="just">
              <a:spcAft>
                <a:spcPts val="1000"/>
              </a:spcAft>
            </a:pPr>
            <a:r>
              <a:rPr lang="pl-PL" dirty="0">
                <a:solidFill>
                  <a:srgbClr val="2777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Praca w podgrupach nad działaniem na najbliższe 3 miesiące - potrzeby gminy i zaangażowanie Fundacji</a:t>
            </a:r>
          </a:p>
          <a:p>
            <a:pPr algn="just">
              <a:spcAft>
                <a:spcPts val="1000"/>
              </a:spcAft>
            </a:pPr>
            <a:endParaRPr lang="pl-PL" dirty="0">
              <a:solidFill>
                <a:srgbClr val="27776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pl-PL" b="1" dirty="0">
                <a:solidFill>
                  <a:srgbClr val="277764"/>
                </a:solidFill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  <a:t>Część III Podsumowanie i planowanie </a:t>
            </a:r>
            <a:endParaRPr lang="pl-PL" b="1" dirty="0">
              <a:solidFill>
                <a:srgbClr val="000000"/>
              </a:solidFill>
              <a:effectLst/>
              <a:latin typeface="Arial" panose="020B0604020202020204" pitchFamily="34" charset="0"/>
              <a:ea typeface="Publico Text Roman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pl-PL" dirty="0">
                <a:ln>
                  <a:noFill/>
                </a:ln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Kolejne kroki </a:t>
            </a:r>
            <a:r>
              <a:rPr lang="pl-PL" dirty="0">
                <a:solidFill>
                  <a:srgbClr val="2777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realizacji testowania, wnioski i rekomendacje do budowania sieci</a:t>
            </a:r>
          </a:p>
          <a:p>
            <a:pPr algn="just"/>
            <a:r>
              <a:rPr lang="pl-PL" dirty="0">
                <a:ln>
                  <a:noFill/>
                </a:ln>
                <a:solidFill>
                  <a:srgbClr val="2777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pl-PL" dirty="0">
                <a:solidFill>
                  <a:srgbClr val="277764"/>
                </a:solidFill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  <a:t>	</a:t>
            </a:r>
            <a:r>
              <a:rPr lang="pl-PL" b="1" dirty="0">
                <a:ln>
                  <a:noFill/>
                </a:ln>
                <a:solidFill>
                  <a:srgbClr val="DCA2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	</a:t>
            </a:r>
            <a:endParaRPr lang="pl-PL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Publico Text Roman"/>
              <a:cs typeface="Arial" panose="020B0604020202020204" pitchFamily="34" charset="0"/>
            </a:endParaRPr>
          </a:p>
          <a:p>
            <a:r>
              <a:rPr lang="pl-PL" sz="24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5D8D2AD-5FDD-4EC2-976E-0F41EA32E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742" y="159798"/>
            <a:ext cx="2427558" cy="262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48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245615" y="339403"/>
            <a:ext cx="11026066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WPROWADZENIE</a:t>
            </a: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Przedstawienie celów i tego, jak przebiega projekt, testowanie 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(listy usług, zaangażowane podmioty, deklaracje itp.) </a:t>
            </a:r>
          </a:p>
          <a:p>
            <a:pPr>
              <a:lnSpc>
                <a:spcPct val="150000"/>
              </a:lnSpc>
            </a:pPr>
            <a:b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Funkcja KOOZ (Koordynatora Opieki Osób Zależnych) i jego zadania w praktyce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Koordynacja planowania i realizacji zadań zespołu medycznego i społecznego w Hospicjum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Przypadki realizowanych planów - zadania koordynatora w praktyce współpracy z gminami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Edukacja rodzin, osób wspierających i podmiotów w sieci 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Koordynowanie sieci instytucji i grup – plan na dzisiejsze i kolejne spotkania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Działania na rzecz sieci?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55AF448-4D6C-4D65-86E5-3D6FD28EA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1929" y="339404"/>
            <a:ext cx="2426418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51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>
            <a:spLocks noGrp="1"/>
          </p:cNvSpPr>
          <p:nvPr>
            <p:ph type="sldNum" idx="12"/>
          </p:nvPr>
        </p:nvSpPr>
        <p:spPr>
          <a:xfrm>
            <a:off x="10106848" y="6509742"/>
            <a:ext cx="232313" cy="2669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5719" tIns="35719" rIns="35719" bIns="35719" rtlCol="0" anchor="t" anchorCtr="0">
            <a:spAutoFit/>
          </a:bodyPr>
          <a:lstStyle/>
          <a:p>
            <a:fld id="{00000000-1234-1234-1234-123412341234}" type="slidenum">
              <a:rPr lang="en-US"/>
              <a:pPr/>
              <a:t>5</a:t>
            </a:fld>
            <a:endParaRPr/>
          </a:p>
        </p:txBody>
      </p:sp>
      <p:sp>
        <p:nvSpPr>
          <p:cNvPr id="76" name="Google Shape;76;p2"/>
          <p:cNvSpPr txBox="1"/>
          <p:nvPr/>
        </p:nvSpPr>
        <p:spPr>
          <a:xfrm>
            <a:off x="550416" y="1085677"/>
            <a:ext cx="11274640" cy="3765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9" tIns="35719" rIns="35719" bIns="35719" anchor="ctr" anchorCtr="0">
            <a:spAutoFit/>
          </a:bodyPr>
          <a:lstStyle/>
          <a:p>
            <a:pPr marL="241093" indent="-241093" algn="just">
              <a:lnSpc>
                <a:spcPct val="150000"/>
              </a:lnSpc>
              <a:buClr>
                <a:srgbClr val="414141"/>
              </a:buClr>
              <a:buSzPts val="2400"/>
              <a:buFont typeface="Arial"/>
              <a:buChar char="•"/>
            </a:pPr>
            <a:r>
              <a:rPr lang="pl-PL" sz="2000" b="1" dirty="0">
                <a:solidFill>
                  <a:srgbClr val="00AC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Celem projektu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jest przetestowanie innowacyjnego podejścia do świadczenia opieki długoterminowej dla osób starszych i zależnych, przewlekle i nieuleczalnie chorych, na terenach wiejskich, dotkniętych problemem depopulacji i szybkiego starzenia się  mieszkańców.</a:t>
            </a:r>
          </a:p>
          <a:p>
            <a:pPr lvl="0" algn="just">
              <a:lnSpc>
                <a:spcPct val="150000"/>
              </a:lnSpc>
              <a:buClr>
                <a:srgbClr val="414141"/>
              </a:buClr>
              <a:buSzPts val="2400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093" indent="-241093" algn="just">
              <a:lnSpc>
                <a:spcPct val="150000"/>
              </a:lnSpc>
              <a:buClr>
                <a:srgbClr val="414141"/>
              </a:buClr>
              <a:buSzPts val="2400"/>
              <a:buFont typeface="Arial"/>
              <a:buChar char="•"/>
            </a:pPr>
            <a:r>
              <a:rPr lang="pl-PL" sz="2000" b="1" dirty="0">
                <a:solidFill>
                  <a:srgbClr val="00AC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Obszar wdrażania innowacji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teren 5 gmin Michałowo, Gródek, Narew, Narewka, Zabłudów </a:t>
            </a:r>
          </a:p>
          <a:p>
            <a:pPr algn="just">
              <a:lnSpc>
                <a:spcPct val="150000"/>
              </a:lnSpc>
              <a:buClr>
                <a:srgbClr val="414141"/>
              </a:buClr>
              <a:buSzPts val="2400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  z obszaru 2 powiatów białostockiego i hajnowskiego </a:t>
            </a:r>
          </a:p>
          <a:p>
            <a:pPr algn="just">
              <a:lnSpc>
                <a:spcPct val="150000"/>
              </a:lnSpc>
              <a:buClr>
                <a:srgbClr val="414141"/>
              </a:buClr>
              <a:buSzPts val="2400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Clr>
                <a:srgbClr val="414141"/>
              </a:buClr>
              <a:buSzPts val="2400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6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>
            <a:spLocks noGrp="1"/>
          </p:cNvSpPr>
          <p:nvPr>
            <p:ph type="sldNum" idx="12"/>
          </p:nvPr>
        </p:nvSpPr>
        <p:spPr>
          <a:xfrm>
            <a:off x="10106848" y="6509742"/>
            <a:ext cx="232313" cy="2669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5719" tIns="35719" rIns="35719" bIns="35719" rtlCol="0" anchor="t" anchorCtr="0">
            <a:spAutoFit/>
          </a:bodyPr>
          <a:lstStyle/>
          <a:p>
            <a:fld id="{00000000-1234-1234-1234-123412341234}" type="slidenum">
              <a:rPr lang="en-US"/>
              <a:pPr/>
              <a:t>6</a:t>
            </a:fld>
            <a:endParaRPr/>
          </a:p>
        </p:txBody>
      </p:sp>
      <p:sp>
        <p:nvSpPr>
          <p:cNvPr id="76" name="Google Shape;76;p2"/>
          <p:cNvSpPr txBox="1"/>
          <p:nvPr/>
        </p:nvSpPr>
        <p:spPr>
          <a:xfrm>
            <a:off x="346230" y="577350"/>
            <a:ext cx="11594236" cy="5361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9" tIns="35719" rIns="35719" bIns="35719" anchor="ctr" anchorCtr="0">
            <a:spAutoFit/>
          </a:bodyPr>
          <a:lstStyle/>
          <a:p>
            <a:pPr algn="just">
              <a:lnSpc>
                <a:spcPct val="150000"/>
              </a:lnSpc>
              <a:spcBef>
                <a:spcPts val="422"/>
              </a:spcBef>
              <a:buClr>
                <a:srgbClr val="414141"/>
              </a:buClr>
              <a:buSzPts val="2400"/>
            </a:pPr>
            <a:r>
              <a:rPr lang="pl-PL" sz="2000" b="1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Innowacja polega na:</a:t>
            </a:r>
          </a:p>
          <a:p>
            <a:pPr marL="241093" indent="-241093" algn="just">
              <a:lnSpc>
                <a:spcPct val="150000"/>
              </a:lnSpc>
              <a:spcBef>
                <a:spcPts val="422"/>
              </a:spcBef>
              <a:buClr>
                <a:srgbClr val="414141"/>
              </a:buClr>
              <a:buSzPts val="2400"/>
              <a:buFont typeface="Arial"/>
              <a:buChar char="•"/>
            </a:pPr>
            <a:r>
              <a:rPr lang="pl-PL" sz="2000" b="1" dirty="0">
                <a:solidFill>
                  <a:srgbClr val="00AC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rozszerzeniu zakresu wskazań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do objęcia opieką hospicyjną osób chorych </a:t>
            </a:r>
          </a:p>
          <a:p>
            <a:pPr marL="241093" indent="-241093" algn="just">
              <a:lnSpc>
                <a:spcPct val="150000"/>
              </a:lnSpc>
              <a:spcBef>
                <a:spcPts val="422"/>
              </a:spcBef>
              <a:buClr>
                <a:srgbClr val="414141"/>
              </a:buClr>
              <a:buSzPts val="2400"/>
              <a:buFont typeface="Arial"/>
              <a:buChar char="•"/>
            </a:pPr>
            <a:r>
              <a:rPr lang="pl-PL" sz="2000" b="1" dirty="0">
                <a:solidFill>
                  <a:srgbClr val="00AC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uelastycznieniu opieki nad chorymi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poprzez włączenie w nią przeszkolonych opiekunek. Opiekunki te z jednej strony świadczą bezpośrednią opiekę nad chorymi, z drugiej wspierają – często starszych i schorowanych – opiekunów domowych</a:t>
            </a:r>
          </a:p>
          <a:p>
            <a:pPr marL="241093" indent="-241093" algn="just">
              <a:lnSpc>
                <a:spcPct val="150000"/>
              </a:lnSpc>
              <a:spcBef>
                <a:spcPts val="422"/>
              </a:spcBef>
              <a:buClr>
                <a:srgbClr val="414141"/>
              </a:buClr>
              <a:buSzPts val="2400"/>
              <a:buFont typeface="Arial"/>
              <a:buChar char="•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Stworzeniu </a:t>
            </a:r>
            <a:r>
              <a:rPr lang="pl-PL" sz="2000" b="1" dirty="0">
                <a:solidFill>
                  <a:srgbClr val="00AC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sieci zasobów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na obszarach wiejskich pomagających na wielu poziomach od pomocy sąsiedzkiej i grup nieformalnych po organizacje sektora publicznego i NGO</a:t>
            </a:r>
          </a:p>
          <a:p>
            <a:pPr marL="241093" indent="-241093" algn="just">
              <a:lnSpc>
                <a:spcPct val="150000"/>
              </a:lnSpc>
              <a:spcBef>
                <a:spcPts val="422"/>
              </a:spcBef>
              <a:buClr>
                <a:srgbClr val="414141"/>
              </a:buClr>
              <a:buSzPts val="2400"/>
              <a:buFont typeface="Arial"/>
              <a:buChar char="•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Utworzenie  stanowiska </a:t>
            </a:r>
            <a:r>
              <a:rPr lang="pl-PL" sz="2000" b="1" dirty="0">
                <a:solidFill>
                  <a:srgbClr val="00AC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Koordynatora Opieki Osób Zależnych</a:t>
            </a:r>
          </a:p>
          <a:p>
            <a:pPr marL="241093" indent="-241093" algn="just">
              <a:spcBef>
                <a:spcPts val="422"/>
              </a:spcBef>
              <a:buClr>
                <a:srgbClr val="414141"/>
              </a:buClr>
              <a:buSzPts val="2400"/>
              <a:buFont typeface="Arial"/>
              <a:buChar char="•"/>
            </a:pPr>
            <a:endParaRPr lang="pl-PL" sz="2000" b="1" dirty="0">
              <a:solidFill>
                <a:srgbClr val="00AC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422"/>
              </a:spcBef>
              <a:buClr>
                <a:srgbClr val="414141"/>
              </a:buClr>
              <a:buSzPts val="2400"/>
            </a:pPr>
            <a:endParaRPr lang="pl-PL" sz="2000" b="1" dirty="0">
              <a:solidFill>
                <a:srgbClr val="00AC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093" indent="-241093" algn="just">
              <a:spcBef>
                <a:spcPts val="422"/>
              </a:spcBef>
              <a:buClr>
                <a:srgbClr val="414141"/>
              </a:buClr>
              <a:buSzPts val="2400"/>
              <a:buFont typeface="Arial"/>
              <a:buChar char="•"/>
            </a:pPr>
            <a:endParaRPr lang="pl-PL" sz="1687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093" indent="-241093" algn="just">
              <a:spcBef>
                <a:spcPts val="422"/>
              </a:spcBef>
              <a:buClr>
                <a:srgbClr val="414141"/>
              </a:buClr>
              <a:buSzPts val="2400"/>
              <a:buFont typeface="Arial"/>
              <a:buChar char="•"/>
            </a:pPr>
            <a:endParaRPr sz="1687" dirty="0">
              <a:solidFill>
                <a:srgbClr val="414141"/>
              </a:solidFill>
              <a:latin typeface="Calibri" panose="020F0502020204030204" pitchFamily="34" charset="0"/>
              <a:ea typeface="Bodoni"/>
              <a:cs typeface="Calibri" panose="020F0502020204030204" pitchFamily="34" charset="0"/>
              <a:sym typeface="Bodoni"/>
            </a:endParaRPr>
          </a:p>
        </p:txBody>
      </p:sp>
    </p:spTree>
    <p:extLst>
      <p:ext uri="{BB962C8B-B14F-4D97-AF65-F5344CB8AC3E}">
        <p14:creationId xmlns:p14="http://schemas.microsoft.com/office/powerpoint/2010/main" val="262462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>
            <a:spLocks noGrp="1"/>
          </p:cNvSpPr>
          <p:nvPr>
            <p:ph type="sldNum" idx="12"/>
          </p:nvPr>
        </p:nvSpPr>
        <p:spPr>
          <a:xfrm>
            <a:off x="10106848" y="6509742"/>
            <a:ext cx="232313" cy="2669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5719" tIns="35719" rIns="35719" bIns="35719" rtlCol="0" anchor="t" anchorCtr="0">
            <a:spAutoFit/>
          </a:bodyPr>
          <a:lstStyle/>
          <a:p>
            <a:fld id="{00000000-1234-1234-1234-123412341234}" type="slidenum">
              <a:rPr lang="en-US"/>
              <a:pPr/>
              <a:t>7</a:t>
            </a:fld>
            <a:endParaRPr/>
          </a:p>
        </p:txBody>
      </p:sp>
      <p:sp>
        <p:nvSpPr>
          <p:cNvPr id="76" name="Google Shape;76;p2"/>
          <p:cNvSpPr txBox="1"/>
          <p:nvPr/>
        </p:nvSpPr>
        <p:spPr>
          <a:xfrm>
            <a:off x="550415" y="476893"/>
            <a:ext cx="10812909" cy="5758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9" tIns="35719" rIns="35719" bIns="35719" anchor="ctr" anchorCtr="0">
            <a:spAutoFit/>
          </a:bodyPr>
          <a:lstStyle/>
          <a:p>
            <a:pPr marL="241093" indent="-241093" algn="just">
              <a:lnSpc>
                <a:spcPct val="150000"/>
              </a:lnSpc>
              <a:spcBef>
                <a:spcPts val="422"/>
              </a:spcBef>
              <a:spcAft>
                <a:spcPts val="422"/>
              </a:spcAft>
              <a:buClr>
                <a:srgbClr val="00ACA5"/>
              </a:buClr>
              <a:buSzPts val="2400"/>
              <a:buFont typeface="Wingdings" panose="05000000000000000000" pitchFamily="2" charset="2"/>
              <a:buChar char="v"/>
            </a:pPr>
            <a:r>
              <a:rPr lang="pl-PL" sz="2400" dirty="0">
                <a:solidFill>
                  <a:srgbClr val="414141"/>
                </a:solidFill>
                <a:latin typeface="Calibri" panose="020F0502020204030204" pitchFamily="34" charset="0"/>
                <a:ea typeface="Bodoni"/>
                <a:cs typeface="Calibri" panose="020F0502020204030204" pitchFamily="34" charset="0"/>
                <a:sym typeface="Bodoni"/>
              </a:rPr>
              <a:t>  </a:t>
            </a:r>
            <a:r>
              <a:rPr lang="pl-PL" sz="2000" dirty="0">
                <a:solidFill>
                  <a:srgbClr val="414141"/>
                </a:solidFill>
                <a:latin typeface="Arial" panose="020B0604020202020204" pitchFamily="34" charset="0"/>
                <a:ea typeface="Bodoni"/>
                <a:cs typeface="Arial" panose="020B0604020202020204" pitchFamily="34" charset="0"/>
                <a:sym typeface="Bodoni"/>
              </a:rPr>
              <a:t>Budowa sieci współpracujących instytucji i organizacji świadczących usługi </a:t>
            </a:r>
          </a:p>
          <a:p>
            <a:pPr algn="just">
              <a:lnSpc>
                <a:spcPct val="150000"/>
              </a:lnSpc>
              <a:spcBef>
                <a:spcPts val="422"/>
              </a:spcBef>
              <a:spcAft>
                <a:spcPts val="422"/>
              </a:spcAft>
              <a:buClr>
                <a:srgbClr val="00ACA5"/>
              </a:buClr>
              <a:buSzPts val="2400"/>
            </a:pPr>
            <a:r>
              <a:rPr lang="pl-PL" sz="2000" dirty="0">
                <a:solidFill>
                  <a:srgbClr val="414141"/>
                </a:solidFill>
                <a:latin typeface="Arial" panose="020B0604020202020204" pitchFamily="34" charset="0"/>
                <a:ea typeface="Bodoni"/>
                <a:cs typeface="Arial" panose="020B0604020202020204" pitchFamily="34" charset="0"/>
                <a:sym typeface="Bodoni"/>
              </a:rPr>
              <a:t>     na rzecz osób starszych i zależnych;</a:t>
            </a:r>
          </a:p>
          <a:p>
            <a:pPr marL="241093" indent="-241093">
              <a:lnSpc>
                <a:spcPct val="150000"/>
              </a:lnSpc>
              <a:spcBef>
                <a:spcPts val="422"/>
              </a:spcBef>
              <a:spcAft>
                <a:spcPts val="422"/>
              </a:spcAft>
              <a:buClr>
                <a:srgbClr val="00ACA5"/>
              </a:buClr>
              <a:buFont typeface="Wingdings" panose="05000000000000000000" pitchFamily="2" charset="2"/>
              <a:buChar char="v"/>
            </a:pPr>
            <a:r>
              <a:rPr lang="pl-PL" sz="20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Wdrożenie innowacji – realizacja innowacyjnej, dostosowanej do potrzeb opieki</a:t>
            </a:r>
            <a:br>
              <a:rPr lang="pl-PL" sz="20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prowadzonej przez hospicjum domowe z wykorzystaniem poszerzonego </a:t>
            </a:r>
            <a:br>
              <a:rPr lang="pl-PL" sz="20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zespołu i zakresu  usług medyczno-socjalnych, usług Koordynatora Opieki Osób </a:t>
            </a:r>
            <a:br>
              <a:rPr lang="pl-PL" sz="20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Zależnych;</a:t>
            </a:r>
          </a:p>
          <a:p>
            <a:pPr marL="241093" indent="-241093">
              <a:lnSpc>
                <a:spcPct val="150000"/>
              </a:lnSpc>
              <a:spcBef>
                <a:spcPts val="422"/>
              </a:spcBef>
              <a:spcAft>
                <a:spcPts val="422"/>
              </a:spcAft>
              <a:buClr>
                <a:srgbClr val="00ACA5"/>
              </a:buClr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Realizacja badań – ocena skuteczności i jakości działania innowacji badanie na terenie </a:t>
            </a:r>
            <a:br>
              <a:rPr lang="pl-PL" sz="20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objętym innowacją i grupie objętej innowacją;</a:t>
            </a:r>
          </a:p>
          <a:p>
            <a:pPr marL="241093" indent="-241093">
              <a:lnSpc>
                <a:spcPct val="150000"/>
              </a:lnSpc>
              <a:spcBef>
                <a:spcPts val="422"/>
              </a:spcBef>
              <a:spcAft>
                <a:spcPts val="422"/>
              </a:spcAft>
              <a:buClr>
                <a:srgbClr val="00ACA5"/>
              </a:buClr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Określenie rekomendacji  do zmian systemowych; </a:t>
            </a:r>
          </a:p>
          <a:p>
            <a:pPr marL="241093" indent="-241093">
              <a:lnSpc>
                <a:spcPct val="150000"/>
              </a:lnSpc>
              <a:spcBef>
                <a:spcPts val="422"/>
              </a:spcBef>
              <a:spcAft>
                <a:spcPts val="422"/>
              </a:spcAft>
              <a:buClr>
                <a:srgbClr val="00ACA5"/>
              </a:buClr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Upowszechnienia efektów na terenie całego kraju.</a:t>
            </a:r>
          </a:p>
          <a:p>
            <a:pPr>
              <a:spcBef>
                <a:spcPts val="422"/>
              </a:spcBef>
              <a:spcAft>
                <a:spcPts val="422"/>
              </a:spcAft>
              <a:buClr>
                <a:srgbClr val="00ACA5"/>
              </a:buClr>
            </a:pPr>
            <a:endParaRPr sz="1687" dirty="0">
              <a:solidFill>
                <a:srgbClr val="414141"/>
              </a:solidFill>
              <a:latin typeface="Calibri" panose="020F0502020204030204" pitchFamily="34" charset="0"/>
              <a:ea typeface="Bodoni"/>
              <a:cs typeface="Calibri" panose="020F0502020204030204" pitchFamily="34" charset="0"/>
              <a:sym typeface="Bodoni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550416" y="0"/>
            <a:ext cx="9911589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9" tIns="35719" rIns="35719" bIns="35719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ACA5"/>
              </a:buClr>
              <a:buSzPts val="1800"/>
              <a:buFont typeface="Bodoni"/>
              <a:buNone/>
              <a:defRPr sz="7000" b="0" i="0" u="none" strike="noStrike" cap="none">
                <a:solidFill>
                  <a:srgbClr val="00ACA5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marR="0" lvl="1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ACA5"/>
              </a:buClr>
              <a:buSzPts val="1800"/>
              <a:buFont typeface="Bodoni"/>
              <a:buNone/>
              <a:defRPr sz="7000" b="0" i="0" u="none" strike="noStrike" cap="none">
                <a:solidFill>
                  <a:srgbClr val="00ACA5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marR="0" lvl="2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ACA5"/>
              </a:buClr>
              <a:buSzPts val="1800"/>
              <a:buFont typeface="Bodoni"/>
              <a:buNone/>
              <a:defRPr sz="7000" b="0" i="0" u="none" strike="noStrike" cap="none">
                <a:solidFill>
                  <a:srgbClr val="00ACA5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marR="0" lvl="3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ACA5"/>
              </a:buClr>
              <a:buSzPts val="1800"/>
              <a:buFont typeface="Bodoni"/>
              <a:buNone/>
              <a:defRPr sz="7000" b="0" i="0" u="none" strike="noStrike" cap="none">
                <a:solidFill>
                  <a:srgbClr val="00ACA5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marR="0" lvl="4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ACA5"/>
              </a:buClr>
              <a:buSzPts val="1800"/>
              <a:buFont typeface="Bodoni"/>
              <a:buNone/>
              <a:defRPr sz="7000" b="0" i="0" u="none" strike="noStrike" cap="none">
                <a:solidFill>
                  <a:srgbClr val="00ACA5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marR="0" lvl="5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ACA5"/>
              </a:buClr>
              <a:buSzPts val="1800"/>
              <a:buFont typeface="Bodoni"/>
              <a:buNone/>
              <a:defRPr sz="7000" b="0" i="0" u="none" strike="noStrike" cap="none">
                <a:solidFill>
                  <a:srgbClr val="00ACA5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marR="0" lvl="6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ACA5"/>
              </a:buClr>
              <a:buSzPts val="1800"/>
              <a:buFont typeface="Bodoni"/>
              <a:buNone/>
              <a:defRPr sz="7000" b="0" i="0" u="none" strike="noStrike" cap="none">
                <a:solidFill>
                  <a:srgbClr val="00ACA5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marR="0" lvl="7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ACA5"/>
              </a:buClr>
              <a:buSzPts val="1800"/>
              <a:buFont typeface="Bodoni"/>
              <a:buNone/>
              <a:defRPr sz="7000" b="0" i="0" u="none" strike="noStrike" cap="none">
                <a:solidFill>
                  <a:srgbClr val="00ACA5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marR="0" lvl="8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ACA5"/>
              </a:buClr>
              <a:buSzPts val="1800"/>
              <a:buFont typeface="Bodoni"/>
              <a:buNone/>
              <a:defRPr sz="7000" b="0" i="0" u="none" strike="noStrike" cap="none">
                <a:solidFill>
                  <a:srgbClr val="00ACA5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pPr algn="l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Etapy wdrażania</a:t>
            </a:r>
          </a:p>
          <a:p>
            <a:pPr algn="l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38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582967" y="590927"/>
            <a:ext cx="11026066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Przypadki realizowanych planów- zadania KOOZ-a w praktyce współpracy z gminami: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pomoc w umieszczeniu podopiecznych w DPS ( rozeznanie i przedstawienie propozycji) – sprawa  w trakcie realizacji,  (gm. Narewka),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pomoc przy złożeniu wniosku do PCPR o dofinansowanie ze środków PFRON z programu     „likwidacja barier architektonicznych” na zakup rampy podjazdowej (gm. Michałowo),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 pomoc w pisaniu wniosków i pism w sprawach różnych (gm. Gródek, gm. Michałowo)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opieka </a:t>
            </a:r>
            <a:r>
              <a:rPr lang="pl-PL" sz="2000" dirty="0" err="1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wytchnieniowa</a:t>
            </a: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Stowarzyszenie Aktywny Senior -  2 przypadki - gm. Gródek i 1, gm. Zabłudów)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potrzeba wysprzątania mieszkania i wykoszenia trawy wokół domu- Spółdzielnia Socjalna Michałowianka (nie doszło do realizacji, gdyż wieś znalazła się w strefie stanu wyjątkowego), (stan wyjątkowy obejmuje wieś </a:t>
            </a:r>
            <a:r>
              <a:rPr lang="pl-PL" sz="2000" dirty="0" err="1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Kituryki</a:t>
            </a: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Jałówkę i Babią Górę)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55AF448-4D6C-4D65-86E5-3D6FD28EA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7810" y="117731"/>
            <a:ext cx="242641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6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611BDF-566E-409C-BC3C-BCD0F6BE1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240" y="5877537"/>
            <a:ext cx="6315075" cy="980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D30C30D-0B76-4C1F-89D5-588BE395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207" y="2235200"/>
            <a:ext cx="9144000" cy="2387600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br>
              <a:rPr lang="pl-PL" sz="3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Publico Text Roman"/>
                <a:cs typeface="Arial" panose="020B0604020202020204" pitchFamily="34" charset="0"/>
              </a:rPr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314ABE0-61B5-43ED-A187-EE91D89807BE}"/>
              </a:ext>
            </a:extLst>
          </p:cNvPr>
          <p:cNvSpPr txBox="1"/>
          <p:nvPr/>
        </p:nvSpPr>
        <p:spPr>
          <a:xfrm>
            <a:off x="582967" y="590927"/>
            <a:ext cx="11026066" cy="886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pomoc w umieszczeniu podopiecznego w DPS na 1 miesiąc na czas remontu mieszkania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(poczyniono rozeznanie w sprawie, gdyż remont odłożono do wiosny), (gm. Gródek) 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prośby o rozeznanie i pomoc złożenia dokumentów na dofinansowanie do zakupu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rampy podjazdowej lub </a:t>
            </a:r>
            <a:r>
              <a:rPr lang="pl-PL" sz="2000" dirty="0" err="1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schodołazu</a:t>
            </a: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(mieszkanie w bloku na parterze) – (gm. Gródek)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 bieżąca współpraca z lekarzami i zespołem medycznym (wszystkie gminy),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 współpraca z siecią w sprawach realizowanych planów (wszystkie gminy)</a:t>
            </a: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solidFill>
                  <a:srgbClr val="277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POTRZEBY KOORDYNATORA NA DZIS – co jest dobre, co wymaga rozwiązań/przemyśleń</a:t>
            </a:r>
            <a:endParaRPr lang="pl-PL" sz="24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l-PL" sz="2000" dirty="0">
              <a:solidFill>
                <a:srgbClr val="277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55AF448-4D6C-4D65-86E5-3D6FD28EA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3165" y="117731"/>
            <a:ext cx="242641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2883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2534</TotalTime>
  <Words>1414</Words>
  <Application>Microsoft Office PowerPoint</Application>
  <PresentationFormat>Panoramiczny</PresentationFormat>
  <Paragraphs>268</Paragraphs>
  <Slides>25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4" baseType="lpstr">
      <vt:lpstr>Arial</vt:lpstr>
      <vt:lpstr>Bodoni</vt:lpstr>
      <vt:lpstr>Calibri</vt:lpstr>
      <vt:lpstr>Calibri Light</vt:lpstr>
      <vt:lpstr>Century Gothic</vt:lpstr>
      <vt:lpstr>Helvetica Neue</vt:lpstr>
      <vt:lpstr>Palatino</vt:lpstr>
      <vt:lpstr>Wingdings</vt:lpstr>
      <vt:lpstr>Motyw pakietu Office</vt:lpstr>
      <vt:lpstr>Prezentacja programu PowerPoint</vt:lpstr>
      <vt:lpstr>Prezentacja programu PowerPoint</vt:lpstr>
      <vt:lpstr> </vt:lpstr>
      <vt:lpstr> </vt:lpstr>
      <vt:lpstr>Prezentacja programu PowerPoint</vt:lpstr>
      <vt:lpstr>Prezentacja programu PowerPoint</vt:lpstr>
      <vt:lpstr>Prezentacja programu PowerPoint</vt:lpstr>
      <vt:lpstr> </vt:lpstr>
      <vt:lpstr> </vt:lpstr>
      <vt:lpstr> </vt:lpstr>
      <vt:lpstr> </vt:lpstr>
      <vt:lpstr>Prezentacja programu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Prezentacja programu PowerPoint</vt:lpstr>
      <vt:lpstr>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Tomulewicz</dc:creator>
  <cp:lastModifiedBy>Jadwiga Stec</cp:lastModifiedBy>
  <cp:revision>146</cp:revision>
  <cp:lastPrinted>2021-09-24T06:29:20Z</cp:lastPrinted>
  <dcterms:created xsi:type="dcterms:W3CDTF">2021-05-25T10:51:49Z</dcterms:created>
  <dcterms:modified xsi:type="dcterms:W3CDTF">2021-11-12T11:22:39Z</dcterms:modified>
</cp:coreProperties>
</file>