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4" r:id="rId2"/>
    <p:sldId id="257" r:id="rId3"/>
    <p:sldId id="307" r:id="rId4"/>
    <p:sldId id="264" r:id="rId5"/>
    <p:sldId id="256" r:id="rId6"/>
    <p:sldId id="308" r:id="rId7"/>
    <p:sldId id="310" r:id="rId8"/>
    <p:sldId id="267" r:id="rId9"/>
    <p:sldId id="268" r:id="rId10"/>
    <p:sldId id="305" r:id="rId11"/>
    <p:sldId id="325" r:id="rId12"/>
    <p:sldId id="313" r:id="rId13"/>
    <p:sldId id="258" r:id="rId14"/>
    <p:sldId id="291" r:id="rId15"/>
    <p:sldId id="322" r:id="rId16"/>
    <p:sldId id="323" r:id="rId17"/>
    <p:sldId id="265" r:id="rId18"/>
    <p:sldId id="311" r:id="rId19"/>
    <p:sldId id="315" r:id="rId20"/>
    <p:sldId id="259" r:id="rId21"/>
    <p:sldId id="290" r:id="rId22"/>
    <p:sldId id="316" r:id="rId23"/>
    <p:sldId id="273" r:id="rId24"/>
    <p:sldId id="270" r:id="rId25"/>
    <p:sldId id="324" r:id="rId26"/>
    <p:sldId id="319" r:id="rId27"/>
    <p:sldId id="279" r:id="rId28"/>
    <p:sldId id="317" r:id="rId29"/>
    <p:sldId id="292" r:id="rId30"/>
    <p:sldId id="326" r:id="rId31"/>
    <p:sldId id="275" r:id="rId32"/>
    <p:sldId id="299" r:id="rId33"/>
    <p:sldId id="300" r:id="rId34"/>
    <p:sldId id="301" r:id="rId35"/>
    <p:sldId id="302" r:id="rId36"/>
    <p:sldId id="281" r:id="rId37"/>
    <p:sldId id="283" r:id="rId38"/>
    <p:sldId id="320" r:id="rId39"/>
    <p:sldId id="286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2B5D159-BC91-478F-AF58-90979DFAE72F}">
          <p14:sldIdLst>
            <p14:sldId id="304"/>
            <p14:sldId id="257"/>
            <p14:sldId id="307"/>
            <p14:sldId id="264"/>
            <p14:sldId id="256"/>
            <p14:sldId id="308"/>
            <p14:sldId id="310"/>
            <p14:sldId id="267"/>
            <p14:sldId id="268"/>
            <p14:sldId id="305"/>
            <p14:sldId id="325"/>
            <p14:sldId id="313"/>
            <p14:sldId id="258"/>
            <p14:sldId id="291"/>
            <p14:sldId id="322"/>
            <p14:sldId id="323"/>
            <p14:sldId id="265"/>
            <p14:sldId id="311"/>
            <p14:sldId id="315"/>
            <p14:sldId id="259"/>
            <p14:sldId id="290"/>
            <p14:sldId id="316"/>
            <p14:sldId id="273"/>
            <p14:sldId id="270"/>
            <p14:sldId id="324"/>
            <p14:sldId id="319"/>
            <p14:sldId id="279"/>
            <p14:sldId id="317"/>
            <p14:sldId id="292"/>
            <p14:sldId id="326"/>
            <p14:sldId id="275"/>
            <p14:sldId id="299"/>
            <p14:sldId id="300"/>
            <p14:sldId id="301"/>
            <p14:sldId id="302"/>
            <p14:sldId id="281"/>
          </p14:sldIdLst>
        </p14:section>
        <p14:section name="Sekcja bez tytułu" id="{459F7D26-9D57-4FD2-9833-F23D9C117FDE}">
          <p14:sldIdLst>
            <p14:sldId id="283"/>
            <p14:sldId id="320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75773-60FA-4908-9771-389BF14AC04C}" type="datetimeFigureOut">
              <a:rPr lang="pl-PL" smtClean="0"/>
              <a:t>2021-07-28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7B0C0-5452-4294-8D0D-1D9125AD8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91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6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739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435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8115D6-3917-4032-9670-E28B938AE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C9851E8-CB93-467D-A32D-367E395E8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231440-6822-47AB-AA3F-012E1E27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2021-07-28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10400C-9C0B-44F3-B148-DA9343D7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7DCCF5-E9AD-453E-A25B-7C0B0C50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13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46B1B3-1B5F-4209-967D-2BECB0E4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13F8E85-4CBF-4350-89FA-C90444254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9E2CBE-5407-468F-946C-AA4AE474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2021-07-28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1F68EF-9598-497A-B53C-B05F7CBC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7E6822-8788-4299-809A-023BB057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920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7AC2EA3-E12D-4DE2-B340-A459F9C7E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EA57700-3C95-416C-9CEA-EC8205406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1D840D-278A-45B3-A61E-C127D2140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2021-07-28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C2CCE7-8421-4110-B068-A2963197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A379ED-7A91-4EF8-A9F6-4E8104A2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675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ł i podtytuł" type="tx">
  <p:cSld name="Tytuł i podtytuł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9" descr="foto_bw_tlo_yellow copy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906" y="1158"/>
            <a:ext cx="12192000" cy="68556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/>
          <p:nvPr/>
        </p:nvSpPr>
        <p:spPr>
          <a:xfrm>
            <a:off x="8945" y="6005500"/>
            <a:ext cx="12174111" cy="444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alatino"/>
              <a:buNone/>
            </a:pPr>
            <a:endParaRPr sz="1687" b="0" i="0" u="none" strike="noStrike" cap="none">
              <a:solidFill>
                <a:srgbClr val="41414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4" name="Google Shape;14;p9"/>
          <p:cNvSpPr txBox="1"/>
          <p:nvPr/>
        </p:nvSpPr>
        <p:spPr>
          <a:xfrm>
            <a:off x="1769955" y="6527152"/>
            <a:ext cx="8936261" cy="20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lang="en-US" sz="844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Projekt dofinansowany przez Unię Europejską z Europejskiego programu na rzecz zatrudnienia i innowacji społecznych „EaSI” (2014-2020)</a:t>
            </a:r>
            <a:endParaRPr sz="1266"/>
          </a:p>
        </p:txBody>
      </p:sp>
      <p:pic>
        <p:nvPicPr>
          <p:cNvPr id="15" name="Google Shape;15;p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0147" y="5930011"/>
            <a:ext cx="6747893" cy="66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152" y="1725814"/>
            <a:ext cx="4995690" cy="262495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(na górze) copy">
  <p:cSld name="Tytuł (na górze) cop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476250" y="562570"/>
            <a:ext cx="112395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11437937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Google Shape;21;p10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7731" y="5595561"/>
            <a:ext cx="9356540" cy="1096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3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24BA67-44C0-4925-9C4B-A4C5B100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52BE18-6DED-4684-9150-A3D2D108B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38E44B-153A-4C32-97FC-D3C433DF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2021-07-28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A6C51D-2305-467F-B8B4-07EBFC53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5C620F-4C43-4949-9988-013A8DA1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43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8330B4-CB90-4767-A10F-BAD95A9F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DA7E3C-35B3-4EC2-8BF1-14F674FB1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D03AFE-5B9B-4BA1-9F6E-3870B1C0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2021-07-28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44AC73-7E8E-463F-8388-C9ED6414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263E25-DAF6-425B-B545-DE19685B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40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26987-CB57-4AD7-B138-B3CEA249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4C2767-6EFF-400C-8522-464D938D5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C106AF0-F815-4447-8C44-8F5B798D0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0774A3-CF04-47DF-9C8D-7147C032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2021-07-28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077C283-0860-4A17-8561-B720A489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A4FD467-1354-4479-9325-45B66687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99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FF59A2-6744-40F4-81B1-92D622E22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CD64C6-FFB3-4440-A0ED-61FF5B4B0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E50822-6283-4447-97E8-CACB9523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1C1CFA4-EAD9-48EF-B78B-88410F260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FF78FFF-2BBC-4DB2-9FD9-9E429B4AE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FBA0D06-9B1D-4AB8-90E5-725231A0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2021-07-28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E668411-7780-4B31-B90D-897E6FDEA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9733218-394B-494D-A5D9-881B8EB7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05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3BC00-812D-4A57-8851-4FE2B1AD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8C8D96C-6E6C-40CC-B1E5-B1A7FBA7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2021-07-28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A52BF4F-B24B-403D-BEBD-7F51F632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FE5A673-74DF-4A65-9F9E-55F0FE42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00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958033E-1C43-4234-870B-B96957CB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2021-07-28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3A912D8-E9E7-4056-B379-5F607D02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A6EF505-3040-4C9B-A50D-84D9502E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8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9D4FE5-E690-4C58-9C6E-15519079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702CBB-AFAB-48FE-A4DE-A1CC31E6A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F6CD9C-F232-421D-B4FE-E9B76DEDB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A8A705C-BE8B-41D6-9C85-4FAFD4A5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2021-07-28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E6706D-8ED2-4268-B5EC-091A81C9B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150E1A-3623-4C87-9DD3-F6ADC231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27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405CEA-33BD-4999-9D2D-CE415B88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C86A571-C877-4483-AC02-962DBE4EB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FA6B803-4131-4F89-B493-C894D40C0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B29B81-FB5A-4959-8285-7B6A16DD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2021-07-28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3482EA-9030-481E-A2A6-68E949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DFEF7D3-FDFE-4E71-96DB-67023E6D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57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CCC608A-B676-4536-BC06-12AFD867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EEF359-EEF3-48C5-818C-2F6D72E81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6585F4-37BA-42CD-8F62-39B8D59F0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13B79-67CE-4B8D-B069-CC7949CF07DA}" type="datetimeFigureOut">
              <a:rPr lang="pl-PL" smtClean="0"/>
              <a:t>2021-07-28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D8E3FA-3322-43A7-9B08-D35F6B7B8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E587E8-1D9F-4233-BE20-3A6DA769B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18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09969" y="159799"/>
            <a:ext cx="11172062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b="1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Elementy innowacji:</a:t>
            </a:r>
          </a:p>
          <a:p>
            <a:pPr algn="ctr"/>
            <a:endParaRPr lang="pl-PL" sz="2800" b="1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Zespół hospicyjny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Osoba KOOZ-a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Budowanie sieci wokół KOOZ-a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Testowanie rozwiązania i przekazywanie rekomendacji do zmian polityk publicznych, legislacyjnych, programowych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Możliwość powielenia w Polsce modelu wsparcia  w gminach wiejskich </a:t>
            </a: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03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316639" y="239359"/>
            <a:ext cx="11026066" cy="93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pl-PL" sz="2000" b="1" dirty="0">
              <a:solidFill>
                <a:schemeClr val="accent2"/>
              </a:solidFill>
              <a:latin typeface="Century Gothic" pitchFamily="34" charset="0"/>
            </a:endParaRPr>
          </a:p>
          <a:p>
            <a:pPr lvl="0" algn="ctr">
              <a:lnSpc>
                <a:spcPct val="150000"/>
              </a:lnSpc>
            </a:pPr>
            <a:endParaRPr lang="pl-PL" sz="2000" b="1" dirty="0">
              <a:solidFill>
                <a:schemeClr val="accent2"/>
              </a:solidFill>
              <a:latin typeface="Century Gothic" pitchFamily="34" charset="0"/>
            </a:endParaRP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ZBUDOWANA SIEĆ MA służyć: </a:t>
            </a: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harmonizowaniu wysiłków  zespołu,  KOOZ-a - FHPE </a:t>
            </a: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doskonaleniu kooperacji pracowników instytucji,</a:t>
            </a: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mogli  efektywniej udzielać wsparcia osobom zależnym, nieuleczalnie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przewlekle chorym oraz ich opiekunom na obszarach wiejskich.</a:t>
            </a:r>
            <a:endParaRPr lang="pl-PL" sz="24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C04287-7FB9-4C5E-8794-627B7977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818" y="239359"/>
            <a:ext cx="2500543" cy="3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4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726" y="2206289"/>
            <a:ext cx="10992034" cy="2831977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674703" y="349813"/>
            <a:ext cx="9055223" cy="410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Prezentacja KOOZ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Koordynatora Opieki Osób Zależnych</a:t>
            </a:r>
          </a:p>
          <a:p>
            <a:pPr>
              <a:lnSpc>
                <a:spcPct val="150000"/>
              </a:lnSpc>
            </a:pPr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C04287-7FB9-4C5E-8794-627B7977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890" y="349813"/>
            <a:ext cx="2681056" cy="32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1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09969" y="32640"/>
            <a:ext cx="1117206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/>
              <a:t>kompetencje twarde </a:t>
            </a:r>
            <a:r>
              <a:rPr lang="pl-PL" sz="2200" dirty="0"/>
              <a:t>(umiejętności twarde) - kompetencje zawodowe</a:t>
            </a:r>
          </a:p>
          <a:p>
            <a:endParaRPr lang="pl-PL" sz="22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pl-PL" sz="2200" dirty="0"/>
              <a:t>mierzalne umiejętności, które nabywamy w toku nauki, np. w szkole, </a:t>
            </a:r>
          </a:p>
          <a:p>
            <a:pPr lvl="0" fontAlgn="base"/>
            <a:r>
              <a:rPr lang="pl-PL" sz="2200" dirty="0"/>
              <a:t>                                                      na studiach, poprzez szkolenia, kursy, staże czy pracę zawodową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pl-PL" sz="2200" dirty="0"/>
              <a:t>zestaw wiedzy i umiejętności umożliwiających efektywne wykonywanie zadań </a:t>
            </a:r>
          </a:p>
          <a:p>
            <a:pPr lvl="0" fontAlgn="base"/>
            <a:r>
              <a:rPr lang="pl-PL" sz="2200" dirty="0"/>
              <a:t>                                                      na stanowisku pracy, poświadczone dokumentami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pl-PL" sz="2200" dirty="0"/>
              <a:t>wiedza oraz umiejętności potrzebne do wykonywania określonej pracy, </a:t>
            </a:r>
          </a:p>
          <a:p>
            <a:pPr lvl="0" fontAlgn="base"/>
            <a:r>
              <a:rPr lang="pl-PL" sz="2200" dirty="0"/>
              <a:t>                             np. znajomość języków obcych, czy znajomość obsługi komputera.</a:t>
            </a:r>
          </a:p>
          <a:p>
            <a:pPr fontAlgn="base"/>
            <a:endParaRPr lang="pl-PL" sz="2200" b="1" dirty="0"/>
          </a:p>
          <a:p>
            <a:pPr fontAlgn="base"/>
            <a:r>
              <a:rPr lang="pl-PL" sz="2200" b="1" dirty="0"/>
              <a:t>kompetencje miękkie</a:t>
            </a:r>
            <a:r>
              <a:rPr lang="pl-PL" sz="2200" dirty="0"/>
              <a:t> (zdolności osobiste i interpersonalne)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pl-PL" sz="2200" dirty="0"/>
              <a:t>odpowiadają za nasze nastawienie do pracy, styl współpracy z innymi, chęć zdobywania nowej 					            wiedzy, czy sposób radzenia sobie z przeszkodami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200" dirty="0"/>
              <a:t>umiejętności psychospołeczne oraz umiejętności społeczne, które warunkują to, jak się zachowujemy, integrujemy z innymi ludźmi czy też organizujemy swoją pracę</a:t>
            </a:r>
          </a:p>
          <a:p>
            <a:pPr lvl="0"/>
            <a:endParaRPr lang="pl-PL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200" dirty="0"/>
              <a:t>np. komunikatywność, kreatywność, asertywność, odporność na stres, dynamizm działania, elastyczność, wysoka kultura osobista, samodyscyplina, umiejętność pracy w zespole, dobra organizacja pracy.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717" y="1520825"/>
            <a:ext cx="1799207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2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II Role KOOZ</a:t>
            </a:r>
            <a:endParaRPr lang="pl-PL" sz="2400" dirty="0"/>
          </a:p>
          <a:p>
            <a:endParaRPr lang="pl-PL" sz="2400" dirty="0"/>
          </a:p>
          <a:p>
            <a:pPr marL="457200" lvl="0" indent="-457200" algn="just">
              <a:lnSpc>
                <a:spcPct val="150000"/>
              </a:lnSpc>
              <a:buAutoNum type="arabicPeriod"/>
            </a:pPr>
            <a:r>
              <a:rPr lang="pl-PL" sz="2400" dirty="0"/>
              <a:t>Wsparcie podopiecznych i ich rodziny oraz zespołu hospicyjnego</a:t>
            </a:r>
          </a:p>
          <a:p>
            <a:pPr lvl="0" algn="just">
              <a:lnSpc>
                <a:spcPct val="150000"/>
              </a:lnSpc>
            </a:pPr>
            <a:r>
              <a:rPr lang="pl-PL" sz="2400" dirty="0"/>
              <a:t>       				– wsparcie informacyjne (organizacyjne)</a:t>
            </a:r>
          </a:p>
          <a:p>
            <a:pPr lvl="0" algn="just">
              <a:lnSpc>
                <a:spcPct val="150000"/>
              </a:lnSpc>
            </a:pPr>
            <a:r>
              <a:rPr lang="pl-PL" sz="2400" dirty="0"/>
              <a:t>2. Edukacja podopiecznych i rodziny </a:t>
            </a:r>
          </a:p>
          <a:p>
            <a:pPr lvl="0" algn="just">
              <a:lnSpc>
                <a:spcPct val="150000"/>
              </a:lnSpc>
            </a:pPr>
            <a:r>
              <a:rPr lang="pl-PL" sz="2400" dirty="0"/>
              <a:t>    				 – wsparcie informacyjne</a:t>
            </a:r>
          </a:p>
          <a:p>
            <a:pPr lvl="0" algn="just">
              <a:lnSpc>
                <a:spcPct val="150000"/>
              </a:lnSpc>
            </a:pPr>
            <a:r>
              <a:rPr lang="pl-PL" sz="2400" dirty="0"/>
              <a:t>3. Aktywny udział w wypracowaniu zasad i kooperacji w sieci.</a:t>
            </a:r>
          </a:p>
          <a:p>
            <a:pPr lvl="0"/>
            <a:endParaRPr lang="pl-PL" sz="2400" dirty="0"/>
          </a:p>
          <a:p>
            <a:pPr lvl="0"/>
            <a:endParaRPr lang="pl-PL" sz="2400" dirty="0"/>
          </a:p>
          <a:p>
            <a:r>
              <a:rPr lang="pl-PL" sz="2400" dirty="0"/>
              <a:t>1 i 2 dotyczy podopiecznych hospicjum i ich rodzin, </a:t>
            </a:r>
          </a:p>
          <a:p>
            <a:r>
              <a:rPr lang="pl-PL" sz="2400" dirty="0"/>
              <a:t>3 dotyczy środowiska lokalnego, czyli sieciowania.</a:t>
            </a:r>
          </a:p>
          <a:p>
            <a:pPr lvl="0"/>
            <a:endParaRPr lang="pl-PL" sz="2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7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48069" y="760459"/>
            <a:ext cx="1160670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/>
              <a:t>Wśród rodzajów wsparcia</a:t>
            </a:r>
            <a:r>
              <a:rPr lang="pl-PL" sz="2400" b="1" dirty="0"/>
              <a:t> </a:t>
            </a:r>
            <a:r>
              <a:rPr lang="pl-PL" sz="2400" dirty="0"/>
              <a:t>wyróżnia się też: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/>
              <a:t>wsparcie emocjonalne </a:t>
            </a:r>
            <a:r>
              <a:rPr lang="pl-PL" sz="2400" dirty="0"/>
              <a:t>– nie jest zapisane w zadaniach - </a:t>
            </a:r>
          </a:p>
          <a:p>
            <a:pPr lvl="0">
              <a:lnSpc>
                <a:spcPct val="150000"/>
              </a:lnSpc>
            </a:pPr>
            <a:r>
              <a:rPr lang="pl-PL" sz="2400" dirty="0"/>
              <a:t>    naturalne w prawidłowym kontakcie </a:t>
            </a:r>
            <a:r>
              <a:rPr lang="pl-PL" sz="2400" dirty="0" err="1"/>
              <a:t>KOOZa</a:t>
            </a:r>
            <a:r>
              <a:rPr lang="pl-PL" sz="2400" dirty="0"/>
              <a:t> z podopiecznym i rodziną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/>
              <a:t>wsparcie rzeczowe </a:t>
            </a:r>
            <a:r>
              <a:rPr lang="pl-PL" sz="2400" dirty="0"/>
              <a:t>– może być jednym z zadań podmiotów będących w sieci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/>
              <a:t>wsparcie duchowe </a:t>
            </a:r>
            <a:r>
              <a:rPr lang="pl-PL" sz="2400" dirty="0"/>
              <a:t>– zadania osób duchownych</a:t>
            </a: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482" y="79729"/>
            <a:ext cx="2427558" cy="262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33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385091" y="159799"/>
            <a:ext cx="1117206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l-PL" sz="24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rgbClr val="00B050"/>
                </a:solidFill>
              </a:rPr>
              <a:t>Wykorzystanie zasobów wobec podopiecznych i ich rodzin</a:t>
            </a:r>
            <a:endParaRPr lang="pl-PL" sz="2400" b="1" dirty="0"/>
          </a:p>
          <a:p>
            <a:pPr>
              <a:lnSpc>
                <a:spcPct val="150000"/>
              </a:lnSpc>
            </a:pPr>
            <a:r>
              <a:rPr lang="pl-PL" sz="2400" b="1" dirty="0"/>
              <a:t>zasoby zewnętrzne</a:t>
            </a:r>
            <a:r>
              <a:rPr lang="pl-PL" sz="2400" dirty="0"/>
              <a:t> (członkowie sieci)  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zasoby wewnętrzne</a:t>
            </a:r>
            <a:r>
              <a:rPr lang="pl-PL" sz="2400" dirty="0"/>
              <a:t> (jak wykorzystamy swoje kompetencje,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żeby wnieść możliwości podmiotów, których jesteśmy przedstawicielami).</a:t>
            </a:r>
          </a:p>
          <a:p>
            <a:pPr>
              <a:lnSpc>
                <a:spcPct val="150000"/>
              </a:lnSpc>
            </a:pP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rgbClr val="00B050"/>
                </a:solidFill>
              </a:rPr>
              <a:t>Wykorzystanie zasobów KOOZ-a wobec podopiecznych, ich opiekunów oraz sieci</a:t>
            </a:r>
            <a:endParaRPr lang="pl-PL" sz="2400" b="1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sz="2400" dirty="0"/>
              <a:t>jak wykorzysta zasoby zewnętrzne i swoje wewnętrzne do wobec podopiecznych/opiekunów?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sz="2400" dirty="0"/>
              <a:t>jak wykorzysta zasoby zewnętrzne i swoje wewnętrzne do aktywizowania sieci?</a:t>
            </a:r>
            <a:endParaRPr lang="pl-PL" sz="2400" dirty="0">
              <a:solidFill>
                <a:srgbClr val="277764"/>
              </a:solidFill>
              <a:cs typeface="Arial" panose="020B0604020202020204" pitchFamily="34" charset="0"/>
            </a:endParaRP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4" y="159799"/>
            <a:ext cx="2062835" cy="27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7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726" y="2206289"/>
            <a:ext cx="10992034" cy="2831977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0" y="-386320"/>
            <a:ext cx="9055223" cy="4721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4000" b="1" u="sng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WIZYTÓWKI</a:t>
            </a: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IMIĘ I NAZWISKO</a:t>
            </a:r>
          </a:p>
          <a:p>
            <a:pPr algn="ctr">
              <a:lnSpc>
                <a:spcPct val="150000"/>
              </a:lnSpc>
            </a:pP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INSTYTUCJA/GRUPA</a:t>
            </a:r>
          </a:p>
          <a:p>
            <a:pPr algn="ctr">
              <a:lnSpc>
                <a:spcPct val="150000"/>
              </a:lnSpc>
            </a:pP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KOMPETENCJE TWARDE I MIĘKKIE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C04287-7FB9-4C5E-8794-627B7977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890" y="349813"/>
            <a:ext cx="2681056" cy="32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7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726" y="2206289"/>
            <a:ext cx="10992034" cy="2831977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1349406" y="56853"/>
            <a:ext cx="9055223" cy="3459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800" b="1" u="sng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USŁUG POWIATOWO-GMINNA 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ANALIZA I POZNANIE OFERTY WZAJEMNEJ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C04287-7FB9-4C5E-8794-627B7977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890" y="349813"/>
            <a:ext cx="2681056" cy="32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5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726" y="2206289"/>
            <a:ext cx="10992034" cy="2831977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363988" y="1861560"/>
            <a:ext cx="94103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ODPOWIEDZIALNE </a:t>
            </a:r>
          </a:p>
          <a:p>
            <a:pPr algn="ctr"/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WSPÓŁPRACĘ </a:t>
            </a:r>
          </a:p>
          <a:p>
            <a:pPr algn="ctr"/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SIECI </a:t>
            </a:r>
          </a:p>
          <a:p>
            <a:endParaRPr lang="pl-PL" sz="2800" b="1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40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DEKLARACJE  </a:t>
            </a: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C04287-7FB9-4C5E-8794-627B7977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890" y="349813"/>
            <a:ext cx="2681056" cy="32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F1C3C60-4FA7-4045-9FEE-C769D8FD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4" y="704449"/>
            <a:ext cx="4802832" cy="587390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995" y="5992282"/>
            <a:ext cx="5576010" cy="86571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F4BA890-168A-42AC-84FD-2B230BF3DE74}"/>
              </a:ext>
            </a:extLst>
          </p:cNvPr>
          <p:cNvSpPr txBox="1"/>
          <p:nvPr/>
        </p:nvSpPr>
        <p:spPr>
          <a:xfrm>
            <a:off x="4948978" y="606794"/>
            <a:ext cx="60945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SPOTKANIE GMINNE</a:t>
            </a:r>
          </a:p>
          <a:p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budujące sieć instytucji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rzecz innowacyjnego modelu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profesjonalnej opieki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osobami zależnymi, nieuleczalnie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przewlekle chorymi oraz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opiekunami na obszarach wiejskich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77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714652" y="1127465"/>
            <a:ext cx="107626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Podstawy prawne współpracy pomiotów</a:t>
            </a: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bądź </a:t>
            </a:r>
          </a:p>
          <a:p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l-PL" sz="22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przepis prawa, </a:t>
            </a:r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który daje podstawę i jednocześnie zobowiązuje dany podmiot do przedmiotowej współpracy, </a:t>
            </a:r>
          </a:p>
          <a:p>
            <a:endParaRPr lang="pl-PL" sz="22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bądź </a:t>
            </a:r>
          </a:p>
          <a:p>
            <a:r>
              <a:rPr lang="pl-PL" sz="22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porozumienie</a:t>
            </a:r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więc oświadczenie woli/zgodę danego podmiotu w zakresie podjęcia i realizacji powyższej współpracy</a:t>
            </a:r>
          </a:p>
          <a:p>
            <a:endParaRPr lang="pl-PL" sz="22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Rozwiązanie pośrednie - </a:t>
            </a:r>
            <a:r>
              <a:rPr lang="pl-PL" sz="22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deklaracja</a:t>
            </a:r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przystąpienia do sieci z kontaktem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82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95A6372-A766-4EA3-8D02-49BB1B554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39" y="0"/>
            <a:ext cx="5200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51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445870" y="2235200"/>
            <a:ext cx="107626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JAKIE SĄ INNE NIEZBĘDNE ELEMENTY </a:t>
            </a:r>
          </a:p>
          <a:p>
            <a:pPr algn="ctr"/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KOOZ I ZESPOŁU FUNDACJI  </a:t>
            </a:r>
          </a:p>
          <a:p>
            <a:pPr algn="ctr"/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WSPÓŁPRACY I ORGANIZACJI SIECI?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4E8ED05-F335-4A85-AB54-767FBABC0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944" y="74605"/>
            <a:ext cx="2681056" cy="32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4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B22E86-D0E1-4BB3-A177-416D6702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543" y="3348555"/>
            <a:ext cx="3001576" cy="29160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</a:t>
            </a:r>
            <a:r>
              <a:rPr lang="en-US" sz="31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1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spotkanie</a:t>
            </a:r>
            <a:r>
              <a:rPr lang="en-US" sz="31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pozaformalne</a:t>
            </a:r>
            <a:endParaRPr lang="en-US" sz="3100" b="1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kubek, stół, kawa, szkło&#10;&#10;Opis wygenerowany automatycznie">
            <a:extLst>
              <a:ext uri="{FF2B5EF4-FFF2-40B4-BE49-F238E27FC236}">
                <a16:creationId xmlns:a16="http://schemas.microsoft.com/office/drawing/2014/main" id="{B9788311-6A14-4FC1-9B4A-87B1888FD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4" r="2" b="2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99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069379"/>
            <a:ext cx="11172062" cy="471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II Animowanie sieci </a:t>
            </a: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pl-PL" sz="2400" dirty="0"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l-PL" sz="2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ieciowanie w praktyce (przypadki koordynowania i zaspokajania  potrzeb osób zależnych i ich  otoczenia)</a:t>
            </a:r>
            <a:endParaRPr lang="pl-PL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Publico Text Roman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2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Wypracowanie celów, komunikacji i zasad dla tworzonej sieci.</a:t>
            </a:r>
            <a:endParaRPr lang="pl-PL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Publico Text Roman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20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927220" y="1943419"/>
            <a:ext cx="1117206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Analiza sytuacji - indywidualnie, w 3 podgrupach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potrzeby osoby/rodziny/opiekunów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 zespołu hospicjum i KOOZ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 innych instytucji z sieci, wykorzystanie listy usług, czego jeszcze brakuje, kto i z kim, jak ma się kontaktować – czyli cele i sposoby komunikacji w sieci?  </a:t>
            </a: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52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785176" y="2007877"/>
            <a:ext cx="1117206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Analiza sytuacji - indywidualnie, w 3 podgrupach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potrzeby osoby/rodziny/opiekunów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 zespołu hospicjum i KOOZ 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(karta badania potrzeb i plan wsparcia)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 innych instytucji z sieci, wykorzystanie listy usług, czego jeszcze brakuje, kto i z kim, jak ma się kontaktować – czyli cele i sposoby komunikacji w sieci?  </a:t>
            </a: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68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765" y="2235200"/>
            <a:ext cx="1093061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374877"/>
            <a:ext cx="1117206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PODSUMOWANIE WYPOWIEDZI UCZESTNIKÓW SPOTKANIA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43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9795C4-904A-4AF1-8FF1-851F5AFF5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651" y="435005"/>
            <a:ext cx="11228772" cy="5717219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>
                <a:solidFill>
                  <a:srgbClr val="277764"/>
                </a:solidFill>
              </a:rPr>
              <a:t>PODSUMOWANIE WNIOSKÓW  - analiza zadań KOOZ 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Skąd pacjenci będą wiedzieć, że KOOZ jest pracownikiem Fundacji? Pracownik Hospicjum powiadamia osobiście w obecności KOOZ-a, wkracza po zapoznaniu się</a:t>
            </a:r>
            <a:r>
              <a:rPr lang="pl-PL" dirty="0">
                <a:solidFill>
                  <a:srgbClr val="FF0000"/>
                </a:solidFill>
                <a:sym typeface="Wingdings" panose="05000000000000000000" pitchFamily="2" charset="2"/>
              </a:rPr>
              <a:t>) z dokumentami i informacjami od Zespołu Hospicjum (plan wejść, nie spalić kontaktów z pacjentami- telefon do Irenki – </a:t>
            </a:r>
            <a:r>
              <a:rPr lang="pl-PL" dirty="0" err="1">
                <a:solidFill>
                  <a:srgbClr val="FF0000"/>
                </a:solidFill>
                <a:sym typeface="Wingdings" panose="05000000000000000000" pitchFamily="2" charset="2"/>
              </a:rPr>
              <a:t>a”la</a:t>
            </a:r>
            <a:r>
              <a:rPr lang="pl-PL" dirty="0">
                <a:solidFill>
                  <a:srgbClr val="FF0000"/>
                </a:solidFill>
                <a:sym typeface="Wingdings" panose="05000000000000000000" pitchFamily="2" charset="2"/>
              </a:rPr>
              <a:t> wizytówka ) </a:t>
            </a:r>
          </a:p>
          <a:p>
            <a:r>
              <a:rPr lang="pl-PL" dirty="0">
                <a:solidFill>
                  <a:srgbClr val="FF0000"/>
                </a:solidFill>
              </a:rPr>
              <a:t>Obszary: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277764"/>
                </a:solidFill>
              </a:rPr>
              <a:t>Koordynacja wsparcia rodziny, opiekunów- podopiecznych hospicjum, członków zespołu hospicyjnego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277764"/>
                </a:solidFill>
              </a:rPr>
              <a:t>Edukacja rodziny i podopiecznych hospicjum 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277764"/>
                </a:solidFill>
              </a:rPr>
              <a:t>Budowanie i utrzymanie sieci gminno-powiatowej</a:t>
            </a:r>
          </a:p>
          <a:p>
            <a:pPr marL="457200" indent="-457200">
              <a:buAutoNum type="arabicPeriod"/>
            </a:pPr>
            <a:endParaRPr lang="pl-PL" dirty="0">
              <a:solidFill>
                <a:srgbClr val="277764"/>
              </a:solidFill>
            </a:endParaRPr>
          </a:p>
          <a:p>
            <a:r>
              <a:rPr lang="pl-PL" dirty="0">
                <a:solidFill>
                  <a:srgbClr val="277764"/>
                </a:solidFill>
              </a:rPr>
              <a:t>Ewentualne uzupełnienie/dopisanie/skreślenie zadań z proponowanej listy zadań KOOZ</a:t>
            </a:r>
          </a:p>
          <a:p>
            <a:r>
              <a:rPr lang="pl-PL" dirty="0">
                <a:solidFill>
                  <a:srgbClr val="277764"/>
                </a:solidFill>
              </a:rPr>
              <a:t>Uszczegółowianie zadań KOOZ, zespołu i sieci – propozycje do 3 obszarów dla Modelu ( jak często, kto z kim, zasady komunikacji, wejścia w środowisko, organizacji, aktualizacji list usług </a:t>
            </a:r>
            <a:r>
              <a:rPr lang="pl-PL" dirty="0" err="1">
                <a:solidFill>
                  <a:srgbClr val="277764"/>
                </a:solidFill>
              </a:rPr>
              <a:t>itp</a:t>
            </a:r>
            <a:endParaRPr lang="pl-PL" dirty="0">
              <a:solidFill>
                <a:srgbClr val="277764"/>
              </a:solidFill>
            </a:endParaRPr>
          </a:p>
          <a:p>
            <a:endParaRPr lang="pl-PL" dirty="0">
              <a:solidFill>
                <a:srgbClr val="277764"/>
              </a:solidFill>
            </a:endParaRPr>
          </a:p>
          <a:p>
            <a:endParaRPr lang="pl-PL" dirty="0">
              <a:solidFill>
                <a:srgbClr val="277764"/>
              </a:solidFill>
            </a:endParaRPr>
          </a:p>
          <a:p>
            <a:pPr marL="457200" indent="-4572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048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402364" y="401284"/>
            <a:ext cx="11026066" cy="978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pl-PL" sz="2000" b="1" dirty="0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Efektywność we wsparciu jest zdeterminowana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265" indent="-425265">
              <a:buAutoNum type="arabicPeriod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stopniem nasilenia potrzeb osób, rodzin, ich kryzysu</a:t>
            </a: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zasobami lokalnymi - instytucji i profesjonalistów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konstrukcją systemu wsparcia.</a:t>
            </a:r>
          </a:p>
          <a:p>
            <a:endParaRPr lang="pl-PL" sz="2400" b="1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innowacji - nowa konstrukcja, sieć jako wzmocnienie systemu i jego wykorzystanie, połączenie sektorów, sposób na budowanie kapitału społecznego na wsiach.</a:t>
            </a:r>
            <a:endParaRPr lang="pl-PL" sz="24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C04287-7FB9-4C5E-8794-627B7977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818" y="239359"/>
            <a:ext cx="2500543" cy="3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2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09969" y="32640"/>
            <a:ext cx="11172062" cy="6211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Przebieg 2 spotkania</a:t>
            </a:r>
          </a:p>
          <a:p>
            <a:endParaRPr lang="pl-PL" b="1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 Wprowadzenie </a:t>
            </a:r>
          </a:p>
          <a:p>
            <a:pPr algn="just">
              <a:spcAft>
                <a:spcPts val="1000"/>
              </a:spcAft>
            </a:pPr>
            <a:r>
              <a:rPr lang="pl-PL" sz="1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Prezentacja Koordynatora Opieki Osób Zależnych (KOOZ)- integracja</a:t>
            </a:r>
            <a:endParaRPr lang="pl-PL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Publico Text Roman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pl-PL" sz="1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Omówienie zbudowanej listy usług i aktywności powiatowo-gminnej</a:t>
            </a:r>
            <a:endParaRPr lang="pl-PL" dirty="0">
              <a:solidFill>
                <a:srgbClr val="27776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pl-PL" sz="1800" b="1" dirty="0"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pl-PL" sz="1800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II Animowanie sieci </a:t>
            </a:r>
          </a:p>
          <a:p>
            <a:pPr algn="just">
              <a:spcAft>
                <a:spcPts val="1000"/>
              </a:spcAft>
            </a:pP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l-PL" sz="1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ieciowanie w praktyce (przypadki koordynowania i zaspokajania  potrzeb osób zależnych i ich  otoczenia)</a:t>
            </a:r>
          </a:p>
          <a:p>
            <a:pPr algn="just">
              <a:spcAft>
                <a:spcPts val="1000"/>
              </a:spcAft>
            </a:pPr>
            <a:r>
              <a:rPr lang="pl-PL" sz="1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Wypracowanie celów, komunikacji i zasad dla tworzonej sieci.</a:t>
            </a:r>
            <a:endParaRPr lang="pl-PL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Publico Text Roman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pl-PL" sz="1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  <a:t>Sieciowanie – zasady</a:t>
            </a:r>
          </a:p>
          <a:p>
            <a:pPr algn="just">
              <a:spcAft>
                <a:spcPts val="1000"/>
              </a:spcAft>
            </a:pPr>
            <a:endParaRPr lang="pl-PL" sz="1800" dirty="0">
              <a:solidFill>
                <a:srgbClr val="277764"/>
              </a:solidFill>
              <a:effectLst/>
              <a:latin typeface="Arial" panose="020B0604020202020204" pitchFamily="34" charset="0"/>
              <a:ea typeface="Publico Text Roman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pl-PL" b="1" dirty="0">
                <a:solidFill>
                  <a:srgbClr val="277764"/>
                </a:solidFill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  <a:t>Część III Podsumowanie i planowanie </a:t>
            </a:r>
            <a:endParaRPr lang="pl-PL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Publico Text Roman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pl-PL" sz="1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Dyskusja – plan na najbliższe 3 miesiące </a:t>
            </a:r>
          </a:p>
          <a:p>
            <a:pPr algn="just">
              <a:spcAft>
                <a:spcPts val="1000"/>
              </a:spcAft>
            </a:pP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Wnioski i rekomendacje </a:t>
            </a: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742" y="159798"/>
            <a:ext cx="2427558" cy="262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48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9795C4-904A-4AF1-8FF1-851F5AFF5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651" y="435005"/>
            <a:ext cx="11228772" cy="5717219"/>
          </a:xfrm>
        </p:spPr>
        <p:txBody>
          <a:bodyPr>
            <a:normAutofit/>
          </a:bodyPr>
          <a:lstStyle/>
          <a:p>
            <a:endParaRPr lang="pl-PL" b="1" dirty="0">
              <a:solidFill>
                <a:srgbClr val="277764"/>
              </a:solidFill>
            </a:endParaRPr>
          </a:p>
          <a:p>
            <a:endParaRPr lang="pl-PL" b="1" dirty="0">
              <a:solidFill>
                <a:srgbClr val="277764"/>
              </a:solidFill>
            </a:endParaRPr>
          </a:p>
          <a:p>
            <a:endParaRPr lang="pl-PL" b="1" dirty="0">
              <a:solidFill>
                <a:srgbClr val="277764"/>
              </a:solidFill>
            </a:endParaRPr>
          </a:p>
          <a:p>
            <a:endParaRPr lang="pl-PL" b="1" dirty="0">
              <a:solidFill>
                <a:srgbClr val="277764"/>
              </a:solidFill>
            </a:endParaRPr>
          </a:p>
          <a:p>
            <a:endParaRPr lang="pl-PL" b="1" dirty="0">
              <a:solidFill>
                <a:srgbClr val="277764"/>
              </a:solidFill>
            </a:endParaRPr>
          </a:p>
          <a:p>
            <a:r>
              <a:rPr lang="pl-PL" b="1" dirty="0">
                <a:solidFill>
                  <a:srgbClr val="277764"/>
                </a:solidFill>
              </a:rPr>
              <a:t>				</a:t>
            </a:r>
            <a:r>
              <a:rPr lang="pl-PL" sz="4000" b="1" dirty="0">
                <a:solidFill>
                  <a:srgbClr val="277764"/>
                </a:solidFill>
              </a:rPr>
              <a:t>SPRAWDZAMY </a:t>
            </a:r>
            <a:endParaRPr lang="pl-PL" sz="4000" dirty="0">
              <a:solidFill>
                <a:srgbClr val="277764"/>
              </a:solidFill>
            </a:endParaRPr>
          </a:p>
          <a:p>
            <a:endParaRPr lang="pl-PL" dirty="0">
              <a:solidFill>
                <a:srgbClr val="277764"/>
              </a:solidFill>
            </a:endParaRPr>
          </a:p>
          <a:p>
            <a:endParaRPr lang="pl-PL" dirty="0">
              <a:solidFill>
                <a:srgbClr val="277764"/>
              </a:solidFill>
            </a:endParaRPr>
          </a:p>
          <a:p>
            <a:pPr marL="457200" indent="-457200">
              <a:buAutoNum type="arabicPeriod"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4AAD870-E0DD-4C19-A837-699EBAF5E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204" y="57359"/>
            <a:ext cx="242641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07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316639" y="239359"/>
            <a:ext cx="11026066" cy="93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pl-PL" sz="2000" b="1" dirty="0">
              <a:solidFill>
                <a:schemeClr val="accent2"/>
              </a:solidFill>
              <a:latin typeface="Century Gothic" pitchFamily="34" charset="0"/>
            </a:endParaRPr>
          </a:p>
          <a:p>
            <a:pPr lvl="0" algn="ctr">
              <a:lnSpc>
                <a:spcPct val="150000"/>
              </a:lnSpc>
            </a:pPr>
            <a:endParaRPr lang="pl-PL" sz="2000" b="1" dirty="0">
              <a:solidFill>
                <a:schemeClr val="accent2"/>
              </a:solidFill>
              <a:latin typeface="Century Gothic" pitchFamily="34" charset="0"/>
            </a:endParaRP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ZBUDOWANA SIEĆ MA służyć: </a:t>
            </a: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harmonizowaniu wysiłków  zespołu,  KOOZ-a - FHPE </a:t>
            </a: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doskonaleniu kooperacji pracowników instytucji,</a:t>
            </a: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mogli  efektywniej udzielać wsparcia osobom zależnym, nieuleczalnie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przewlekle chorym oraz ich opiekunom na obszarach wiejskich.</a:t>
            </a:r>
            <a:endParaRPr lang="pl-PL" sz="24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C04287-7FB9-4C5E-8794-627B7977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818" y="239359"/>
            <a:ext cx="2500543" cy="3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20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SIECIOWANIE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wymiany informacji, zasobów, 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wzajemnego poparcia i możliwości, 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prowadzony dzięki korzystnej sieci wzajemnych kontaktów.</a:t>
            </a:r>
          </a:p>
          <a:p>
            <a:pPr>
              <a:lnSpc>
                <a:spcPct val="150000"/>
              </a:lnSpc>
            </a:pP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Sieciowanie to realizacja starej jak świat zasady, że dwóch to więcej niż jeden, trzech więcej niż dwóch, czterech... i tak dalej.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wg. Jean-</a:t>
            </a:r>
            <a:r>
              <a:rPr lang="pl-PL" sz="2000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Pierra</a:t>
            </a: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</a:t>
            </a: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28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90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i funkcje SIECI</a:t>
            </a:r>
          </a:p>
          <a:p>
            <a:pPr>
              <a:lnSpc>
                <a:spcPct val="150000"/>
              </a:lnSpc>
            </a:pP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zwiększenie efektywności podejmowanych działań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wykorzystanie każdego zasobu materialnego i niematerialnego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(w szczególności wiedzy) znajdującego się w posiadaniu podmiotów   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tworzących sieć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likwidacja duplikujących się nakładów i czynności podejmowanych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 organizacjach publicznych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595" y="-320763"/>
            <a:ext cx="2427558" cy="31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82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cd. </a:t>
            </a:r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i funkcje SIECI </a:t>
            </a:r>
            <a:endParaRPr lang="pl-PL" sz="28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zaoferowanie nowych (innowacyjnych) usług nieosiągalnych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bez współpracy poszczególnych organizacji publicznych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samopomoc, czyli wzajemne wsparcie w formie szkoleń,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pomocy organizacyjnej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tworzenia porozumień celowych dotyczących konkretnego zadania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dystrybucja informacji wewnątrz i na zewnątrz sieci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koordynowanie, kierowanie i nadzór, zgodnie z ustalonym programem działania.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45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Podział zakresów obowiązków</a:t>
            </a:r>
          </a:p>
          <a:p>
            <a:endParaRPr lang="pl-PL" sz="2400" dirty="0"/>
          </a:p>
          <a:p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Gdy kilka organizacji decyduje się na współpracę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danym projekcie konieczne jest bardzo precyzyjne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określenie zakresu obowiązków każdej z nich. </a:t>
            </a:r>
          </a:p>
          <a:p>
            <a:pPr>
              <a:lnSpc>
                <a:spcPct val="150000"/>
              </a:lnSpc>
            </a:pP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Najlepiej działać na zasadzie komplementarności „usług“ </a:t>
            </a:r>
          </a:p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każdy robi to, w czym jest najlepszy, najbardziej doświadczony.</a:t>
            </a:r>
          </a:p>
          <a:p>
            <a:endParaRPr lang="pl-PL" sz="36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29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74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723032" y="363915"/>
            <a:ext cx="11172062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DLACZEGO SIECIOWANIE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Sieć= Platforma bieżącej wymiany poglądów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identyfikacja z celami sieci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rozwija i aktualizuje poziom kompetencji podmiotów w obszarze wsparcia osób zależnych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wpływa na jakość i efektywność pomocy osobom zależnym i ich rodzinom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wspiera KOOZ-a w realizacji zadań, wspiera instytucje w realizacji usług 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wykorzystuje innowacyjne, efektywne metody pracy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buduje pozytywny wizerunek wsparcia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usprawnia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edukuje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20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741217" y="-349882"/>
            <a:ext cx="11172062" cy="604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3600" b="1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Ustalenie warunków skutecznego sieciowania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intencja trwałości, trzeba czasu i dotarcia się i wspólnego wypracowania rozwiązań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wymaga koordynacji i utrzymania relacji pomiędzy </a:t>
            </a:r>
            <a:r>
              <a:rPr lang="pl-PL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</a:t>
            </a: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/grupami,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niejednorodność zapewnia odrębność i suwerenność, dobrowolność w działaniu,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dzięki odmiennym perspektywom wpływa na efektywność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wymaga symetryczności ( wnosimy i zyskujemy, wspieramy innych)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transparentna i samopowielająca się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20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2" y="159799"/>
            <a:ext cx="11172062" cy="727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36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III Planowanie działań</a:t>
            </a:r>
          </a:p>
          <a:p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i podsumowane spotkania  </a:t>
            </a:r>
          </a:p>
          <a:p>
            <a:pPr algn="just">
              <a:spcAft>
                <a:spcPts val="1000"/>
              </a:spcAft>
            </a:pPr>
            <a:endParaRPr lang="pl-PL" sz="2000" dirty="0">
              <a:ln>
                <a:noFill/>
              </a:ln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pl-PL" sz="2000" dirty="0">
              <a:ln>
                <a:noFill/>
              </a:ln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pl-PL" sz="200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pl-PL" sz="240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Kolejne kroki 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realizacji projektu i MODELU dla określonej gminy</a:t>
            </a:r>
          </a:p>
          <a:p>
            <a:pPr algn="just">
              <a:spcAft>
                <a:spcPts val="1000"/>
              </a:spcAft>
            </a:pP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3 m-ce VIII-IX-X.2021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planowanie działań- edukacja/spotkania w sołectwach, instytucjach, KGW, radach gmin</a:t>
            </a: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inne potrzeby i pomysły 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najbliższe zadania dla KOOZ-a w pracy zespołu hospicjum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wnioski i rekomendacje do budowania sieci – zaangażowanie innych </a:t>
            </a:r>
          </a:p>
          <a:p>
            <a:pPr>
              <a:spcAft>
                <a:spcPts val="1000"/>
              </a:spcAft>
            </a:pPr>
            <a:r>
              <a:rPr lang="pl-PL" sz="2800" b="1" dirty="0">
                <a:ln>
                  <a:noFill/>
                </a:ln>
                <a:solidFill>
                  <a:srgbClr val="DCA210"/>
                </a:solidFill>
                <a:effectLst/>
                <a:latin typeface="Publico Text Roman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800" dirty="0">
              <a:ln>
                <a:noFill/>
              </a:ln>
              <a:solidFill>
                <a:srgbClr val="000000"/>
              </a:solidFill>
              <a:effectLst/>
              <a:latin typeface="Publico Text Roman"/>
              <a:ea typeface="Publico Text Roman"/>
              <a:cs typeface="Publico Text Roman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74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F1C3C60-4FA7-4045-9FEE-C769D8FD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4" y="704449"/>
            <a:ext cx="4802832" cy="587390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995" y="5992282"/>
            <a:ext cx="5576010" cy="86571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F4BA890-168A-42AC-84FD-2B230BF3DE74}"/>
              </a:ext>
            </a:extLst>
          </p:cNvPr>
          <p:cNvSpPr txBox="1"/>
          <p:nvPr/>
        </p:nvSpPr>
        <p:spPr>
          <a:xfrm>
            <a:off x="6168502" y="769089"/>
            <a:ext cx="60945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SPOTKANIE GMINNE  </a:t>
            </a:r>
          </a:p>
          <a:p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budujące sieć instytucji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rzecz innowacyjnego modelu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profesjonalnej opieki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osobami zależnymi, nieuleczalnie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przewlekle chorymi oraz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opiekunami na obszarach wiejskich</a:t>
            </a:r>
          </a:p>
        </p:txBody>
      </p:sp>
    </p:spTree>
    <p:extLst>
      <p:ext uri="{BB962C8B-B14F-4D97-AF65-F5344CB8AC3E}">
        <p14:creationId xmlns:p14="http://schemas.microsoft.com/office/powerpoint/2010/main" val="98491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82967" y="641014"/>
            <a:ext cx="11026066" cy="2743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Przypomnienie </a:t>
            </a: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Przedstawienie celów i założeń projektu i Modelu innowacji    </a:t>
            </a:r>
            <a:b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55AF448-4D6C-4D65-86E5-3D6FD28EA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929" y="339403"/>
            <a:ext cx="242641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5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1677223" y="513898"/>
            <a:ext cx="8429625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ctr" anchorCtr="0">
            <a:normAutofit/>
          </a:bodyPr>
          <a:lstStyle/>
          <a:p>
            <a:pPr>
              <a:spcBef>
                <a:spcPts val="0"/>
              </a:spcBef>
              <a:buSzPts val="7000"/>
            </a:pPr>
            <a:r>
              <a:rPr lang="pl-PL" sz="35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 PROJEKCIE</a:t>
            </a:r>
            <a:endParaRPr sz="351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Google Shape;75;p2"/>
          <p:cNvSpPr txBox="1">
            <a:spLocks noGrp="1"/>
          </p:cNvSpPr>
          <p:nvPr>
            <p:ph type="sldNum" idx="12"/>
          </p:nvPr>
        </p:nvSpPr>
        <p:spPr>
          <a:xfrm>
            <a:off x="10106848" y="6509742"/>
            <a:ext cx="232313" cy="2669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t" anchorCtr="0">
            <a:sp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1287262" y="1410575"/>
            <a:ext cx="9132175" cy="444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spAutoFit/>
          </a:bodyPr>
          <a:lstStyle/>
          <a:p>
            <a:pPr lvl="0">
              <a:buClr>
                <a:srgbClr val="414141"/>
              </a:buClr>
              <a:buSzPts val="2400"/>
            </a:pPr>
            <a:r>
              <a:rPr lang="pl-PL" sz="1687" b="1" dirty="0">
                <a:solidFill>
                  <a:srgbClr val="00AC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l-PL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Dać to, czego naprawdę potrzeba – To </a:t>
            </a:r>
            <a:r>
              <a:rPr lang="pl-PL" b="1" dirty="0" err="1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pl-PL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pl-PL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pl-PL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pl-PL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innowacyjny model profesjonalnej opieki domowej nad dorosłymi osobami zależnymi, nieuleczalnie i przewlekle chorymi oraz wsparcia ich opiekunów na terenach wiejskich</a:t>
            </a:r>
            <a:r>
              <a:rPr lang="pl-PL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41093" indent="-241093" algn="just">
              <a:buClr>
                <a:srgbClr val="414141"/>
              </a:buClr>
              <a:buSzPts val="2400"/>
              <a:buFont typeface="Arial"/>
              <a:buChar char="•"/>
            </a:pPr>
            <a:endParaRPr lang="pl-PL" dirty="0">
              <a:solidFill>
                <a:srgbClr val="41414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just">
              <a:spcBef>
                <a:spcPts val="422"/>
              </a:spcBef>
              <a:buClr>
                <a:srgbClr val="414141"/>
              </a:buClr>
              <a:buSzPts val="2400"/>
            </a:pPr>
            <a:r>
              <a:rPr lang="pl-PL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realizowany przez: </a:t>
            </a:r>
          </a:p>
          <a:p>
            <a:pPr marL="241093" indent="-241093" algn="just">
              <a:spcBef>
                <a:spcPts val="422"/>
              </a:spcBef>
              <a:buClr>
                <a:srgbClr val="00ACA5"/>
              </a:buClr>
              <a:buSzPts val="2400"/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Fundację Hospicjum Proroka Eliasza w Michałowie </a:t>
            </a:r>
            <a:r>
              <a:rPr lang="pl-PL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inicjatora innowacji i Lidera projektu</a:t>
            </a:r>
          </a:p>
          <a:p>
            <a:pPr marL="241093" indent="-241093" algn="just">
              <a:spcBef>
                <a:spcPts val="422"/>
              </a:spcBef>
              <a:buClr>
                <a:srgbClr val="00ACA5"/>
              </a:buClr>
              <a:buSzPts val="2400"/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Województwo  Podlaskie </a:t>
            </a:r>
            <a:r>
              <a:rPr lang="pl-PL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reprezentowanym przez Regionalny Ośrodek Polityki Społecznej (ROPS) w Białymstoku,</a:t>
            </a:r>
          </a:p>
          <a:p>
            <a:pPr marL="241093" indent="-241093" algn="just">
              <a:spcBef>
                <a:spcPts val="422"/>
              </a:spcBef>
              <a:buClr>
                <a:srgbClr val="00ACA5"/>
              </a:buClr>
              <a:buSzPts val="2400"/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Instytutem Rozwoju Wsi i Rolnictwa Polskiej Akademii Nauk </a:t>
            </a:r>
            <a:r>
              <a:rPr lang="pl-PL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IRWiR</a:t>
            </a:r>
            <a:r>
              <a:rPr lang="pl-PL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PAN) w Warszawie </a:t>
            </a:r>
          </a:p>
          <a:p>
            <a:pPr marL="241093" indent="-241093" algn="just">
              <a:spcBef>
                <a:spcPts val="422"/>
              </a:spcBef>
              <a:buClr>
                <a:srgbClr val="00ACA5"/>
              </a:buClr>
              <a:buSzPts val="2400"/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Ośrodkiem Wspierania Organizacji Pozarządowych </a:t>
            </a:r>
            <a:r>
              <a:rPr lang="pl-PL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(OWOP) w Białymstoku.</a:t>
            </a:r>
          </a:p>
          <a:p>
            <a:pPr marL="241093" indent="-241093" algn="just">
              <a:buClr>
                <a:srgbClr val="414141"/>
              </a:buClr>
              <a:buSzPts val="2400"/>
              <a:buFont typeface="Arial"/>
              <a:buChar char="•"/>
            </a:pPr>
            <a:endParaRPr lang="pl-PL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>
              <a:buClr>
                <a:srgbClr val="414141"/>
              </a:buClr>
              <a:buSzPts val="2400"/>
            </a:pPr>
            <a:endParaRPr sz="1687" dirty="0">
              <a:solidFill>
                <a:srgbClr val="414141"/>
              </a:solidFill>
              <a:latin typeface="Bodoni"/>
              <a:ea typeface="Bodoni"/>
              <a:cs typeface="Bodoni"/>
              <a:sym typeface="Bodoni"/>
            </a:endParaRPr>
          </a:p>
          <a:p>
            <a:pPr>
              <a:buClr>
                <a:srgbClr val="414141"/>
              </a:buClr>
              <a:buSzPts val="2400"/>
            </a:pPr>
            <a:endParaRPr sz="1687" dirty="0">
              <a:solidFill>
                <a:srgbClr val="41414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1552714" y="695735"/>
            <a:ext cx="8429625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ctr" anchorCtr="0">
            <a:normAutofit/>
          </a:bodyPr>
          <a:lstStyle/>
          <a:p>
            <a:pPr>
              <a:spcBef>
                <a:spcPts val="0"/>
              </a:spcBef>
              <a:buSzPts val="7000"/>
            </a:pPr>
            <a:r>
              <a:rPr lang="pl-PL" sz="35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 PROJEKCIE</a:t>
            </a:r>
            <a:endParaRPr sz="351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Google Shape;75;p2"/>
          <p:cNvSpPr txBox="1">
            <a:spLocks noGrp="1"/>
          </p:cNvSpPr>
          <p:nvPr>
            <p:ph type="sldNum" idx="12"/>
          </p:nvPr>
        </p:nvSpPr>
        <p:spPr>
          <a:xfrm>
            <a:off x="10106848" y="6509742"/>
            <a:ext cx="232313" cy="2669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t" anchorCtr="0">
            <a:sp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662866" y="2142518"/>
            <a:ext cx="10866268" cy="201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spAutoFit/>
          </a:bodyPr>
          <a:lstStyle/>
          <a:p>
            <a:pPr marL="241093" indent="-241093" algn="just">
              <a:buClr>
                <a:srgbClr val="414141"/>
              </a:buClr>
              <a:buSzPts val="2400"/>
              <a:buFont typeface="Arial"/>
              <a:buChar char="•"/>
            </a:pPr>
            <a:r>
              <a:rPr lang="pl-PL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Celem projektu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jest przetestowanie innowacyjnego podejścia do świadczenia opieki długoterminowej dla osób starszych i zależnych, przewlekle i nieuleczalnie chorych, na terenach wiejskich, dotkniętych problemem depopulacji i szybkiego starzenia się  mieszkańców.</a:t>
            </a:r>
          </a:p>
          <a:p>
            <a:pPr marL="241093" indent="-241093" algn="just">
              <a:buClr>
                <a:srgbClr val="414141"/>
              </a:buClr>
              <a:buSzPts val="2400"/>
              <a:buFont typeface="Arial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414141"/>
              </a:buClr>
              <a:buSzPts val="2400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093" indent="-241093" algn="just">
              <a:buClr>
                <a:srgbClr val="414141"/>
              </a:buClr>
              <a:buSzPts val="2400"/>
              <a:buFont typeface="Arial"/>
              <a:buChar char="•"/>
            </a:pPr>
            <a:r>
              <a:rPr lang="pl-PL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 wdrażania innowacji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teren 5 gmin Michałowo, Gródek, Narew, Narewka, Zabłudów z obszaru 2 powiatów białostockiego i hajnowskiego </a:t>
            </a:r>
          </a:p>
        </p:txBody>
      </p:sp>
    </p:spTree>
    <p:extLst>
      <p:ext uri="{BB962C8B-B14F-4D97-AF65-F5344CB8AC3E}">
        <p14:creationId xmlns:p14="http://schemas.microsoft.com/office/powerpoint/2010/main" val="976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1881188" y="562570"/>
            <a:ext cx="8429625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ctr" anchorCtr="0">
            <a:normAutofit/>
          </a:bodyPr>
          <a:lstStyle/>
          <a:p>
            <a:pPr>
              <a:spcBef>
                <a:spcPts val="0"/>
              </a:spcBef>
              <a:buSzPts val="7000"/>
            </a:pPr>
            <a:r>
              <a:rPr lang="pl-PL" sz="35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 PROJEKCIE</a:t>
            </a:r>
            <a:endParaRPr sz="351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Google Shape;75;p2"/>
          <p:cNvSpPr txBox="1">
            <a:spLocks noGrp="1"/>
          </p:cNvSpPr>
          <p:nvPr>
            <p:ph type="sldNum" idx="12"/>
          </p:nvPr>
        </p:nvSpPr>
        <p:spPr>
          <a:xfrm>
            <a:off x="10106848" y="6509742"/>
            <a:ext cx="232313" cy="2669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t" anchorCtr="0">
            <a:sp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1313895" y="1812689"/>
            <a:ext cx="10324729" cy="316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spAutoFit/>
          </a:bodyPr>
          <a:lstStyle/>
          <a:p>
            <a:pPr algn="just">
              <a:spcBef>
                <a:spcPts val="422"/>
              </a:spcBef>
              <a:buClr>
                <a:srgbClr val="414141"/>
              </a:buClr>
              <a:buSzPts val="2400"/>
            </a:pPr>
            <a:r>
              <a:rPr lang="pl-PL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Innowacja polega na:</a:t>
            </a:r>
          </a:p>
          <a:p>
            <a:pPr marL="241093" indent="-241093" algn="just">
              <a:spcBef>
                <a:spcPts val="422"/>
              </a:spcBef>
              <a:buClr>
                <a:srgbClr val="414141"/>
              </a:buClr>
              <a:buSzPts val="2400"/>
              <a:buFont typeface="Arial"/>
              <a:buChar char="•"/>
            </a:pPr>
            <a:r>
              <a:rPr lang="pl-PL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rozszerzeniu zakresu wskazań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 objęcia opieką hospicyjną osób chorych </a:t>
            </a:r>
          </a:p>
          <a:p>
            <a:pPr marL="241093" indent="-241093" algn="just">
              <a:spcBef>
                <a:spcPts val="422"/>
              </a:spcBef>
              <a:buClr>
                <a:srgbClr val="414141"/>
              </a:buClr>
              <a:buSzPts val="2400"/>
              <a:buFont typeface="Arial"/>
              <a:buChar char="•"/>
            </a:pPr>
            <a:r>
              <a:rPr lang="pl-PL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uelastycznieniu opieki nad chorymi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poprzez włączenie w nią przeszkolonych opiekunek. Opiekunki te z jednej strony świadczą bezpośrednią opiekę nad chorymi, z drugiej wspierają – często starszych i schorowanych – opiekunów domowych. </a:t>
            </a:r>
          </a:p>
          <a:p>
            <a:pPr marL="241093" indent="-241093" algn="just">
              <a:spcBef>
                <a:spcPts val="422"/>
              </a:spcBef>
              <a:buClr>
                <a:srgbClr val="414141"/>
              </a:buClr>
              <a:buSzPts val="2400"/>
              <a:buFont typeface="Arial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Stworzeniu </a:t>
            </a:r>
            <a:r>
              <a:rPr lang="pl-PL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 zasobów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 obszarach wiejskich pomagających na wielu poziomach od pomocy sąsiedzkiej i grup nieformalnych po organizacje sektora publicznego i NGO.</a:t>
            </a:r>
          </a:p>
          <a:p>
            <a:pPr marL="241093" indent="-241093" algn="just">
              <a:spcBef>
                <a:spcPts val="422"/>
              </a:spcBef>
              <a:buClr>
                <a:srgbClr val="414141"/>
              </a:buClr>
              <a:buSzPts val="2400"/>
              <a:buFont typeface="Arial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Utworzenie  stanowiska </a:t>
            </a:r>
            <a:r>
              <a:rPr lang="pl-PL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Koordynatora Opieki Osób Zależnych</a:t>
            </a:r>
          </a:p>
          <a:p>
            <a:pPr marL="241093" indent="-241093" algn="just">
              <a:spcBef>
                <a:spcPts val="422"/>
              </a:spcBef>
              <a:buClr>
                <a:srgbClr val="414141"/>
              </a:buClr>
              <a:buSzPts val="2400"/>
              <a:buFont typeface="Arial"/>
              <a:buChar char="•"/>
            </a:pPr>
            <a:endParaRPr lang="pl-PL" sz="168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093" indent="-241093" algn="just">
              <a:spcBef>
                <a:spcPts val="422"/>
              </a:spcBef>
              <a:buClr>
                <a:srgbClr val="414141"/>
              </a:buClr>
              <a:buSzPts val="2400"/>
              <a:buFont typeface="Arial"/>
              <a:buChar char="•"/>
            </a:pPr>
            <a:endParaRPr sz="1687" dirty="0">
              <a:solidFill>
                <a:srgbClr val="414141"/>
              </a:solidFill>
              <a:latin typeface="Calibri" panose="020F0502020204030204" pitchFamily="34" charset="0"/>
              <a:ea typeface="Bodoni"/>
              <a:cs typeface="Calibri" panose="020F0502020204030204" pitchFamily="34" charset="0"/>
              <a:sym typeface="Bodoni"/>
            </a:endParaRPr>
          </a:p>
        </p:txBody>
      </p:sp>
    </p:spTree>
    <p:extLst>
      <p:ext uri="{BB962C8B-B14F-4D97-AF65-F5344CB8AC3E}">
        <p14:creationId xmlns:p14="http://schemas.microsoft.com/office/powerpoint/2010/main" val="26246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sldNum" idx="12"/>
          </p:nvPr>
        </p:nvSpPr>
        <p:spPr>
          <a:xfrm>
            <a:off x="10106848" y="6509742"/>
            <a:ext cx="232313" cy="2669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t" anchorCtr="0">
            <a:sp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1189609" y="961420"/>
            <a:ext cx="9272396" cy="454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spAutoFit/>
          </a:bodyPr>
          <a:lstStyle/>
          <a:p>
            <a:pPr algn="just">
              <a:spcBef>
                <a:spcPts val="422"/>
              </a:spcBef>
              <a:spcAft>
                <a:spcPts val="422"/>
              </a:spcAft>
              <a:buClr>
                <a:srgbClr val="414141"/>
              </a:buClr>
              <a:buSzPts val="2400"/>
            </a:pPr>
            <a:endParaRPr lang="pl-PL" sz="1687" dirty="0">
              <a:solidFill>
                <a:srgbClr val="414141"/>
              </a:solidFill>
              <a:latin typeface="Calibri" panose="020F0502020204030204" pitchFamily="34" charset="0"/>
              <a:ea typeface="Bodoni"/>
              <a:cs typeface="Calibri" panose="020F0502020204030204" pitchFamily="34" charset="0"/>
              <a:sym typeface="Bodoni"/>
            </a:endParaRPr>
          </a:p>
          <a:p>
            <a:pPr algn="just">
              <a:spcBef>
                <a:spcPts val="422"/>
              </a:spcBef>
              <a:spcAft>
                <a:spcPts val="422"/>
              </a:spcAft>
              <a:buClr>
                <a:srgbClr val="414141"/>
              </a:buClr>
              <a:buSzPts val="2400"/>
            </a:pPr>
            <a:endParaRPr lang="pl-PL" sz="1687" dirty="0">
              <a:solidFill>
                <a:srgbClr val="414141"/>
              </a:solidFill>
              <a:latin typeface="Calibri" panose="020F0502020204030204" pitchFamily="34" charset="0"/>
              <a:ea typeface="Bodoni"/>
              <a:cs typeface="Calibri" panose="020F0502020204030204" pitchFamily="34" charset="0"/>
              <a:sym typeface="Bodoni"/>
            </a:endParaRPr>
          </a:p>
          <a:p>
            <a:pPr algn="just">
              <a:spcBef>
                <a:spcPts val="422"/>
              </a:spcBef>
              <a:spcAft>
                <a:spcPts val="422"/>
              </a:spcAft>
              <a:buClr>
                <a:srgbClr val="414141"/>
              </a:buClr>
              <a:buSzPts val="2400"/>
            </a:pPr>
            <a:endParaRPr lang="pl-PL" dirty="0">
              <a:solidFill>
                <a:srgbClr val="414141"/>
              </a:solidFill>
              <a:latin typeface="Arial" panose="020B0604020202020204" pitchFamily="34" charset="0"/>
              <a:ea typeface="Bodoni"/>
              <a:cs typeface="Arial" panose="020B0604020202020204" pitchFamily="34" charset="0"/>
              <a:sym typeface="Bodoni"/>
            </a:endParaRPr>
          </a:p>
          <a:p>
            <a:pPr marL="241093" indent="-241093" algn="just">
              <a:spcBef>
                <a:spcPts val="422"/>
              </a:spcBef>
              <a:spcAft>
                <a:spcPts val="422"/>
              </a:spcAft>
              <a:buClr>
                <a:srgbClr val="00ACA5"/>
              </a:buClr>
              <a:buSzPts val="2400"/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414141"/>
                </a:solidFill>
                <a:latin typeface="Arial" panose="020B0604020202020204" pitchFamily="34" charset="0"/>
                <a:ea typeface="Bodoni"/>
                <a:cs typeface="Arial" panose="020B0604020202020204" pitchFamily="34" charset="0"/>
                <a:sym typeface="Bodoni"/>
              </a:rPr>
              <a:t>Budowa sieci współpracujący instytucji i organizacji świadczących usługi na rzecz osób starszych i zależnych;</a:t>
            </a:r>
          </a:p>
          <a:p>
            <a:pPr marL="241093" indent="-241093">
              <a:spcBef>
                <a:spcPts val="422"/>
              </a:spcBef>
              <a:spcAft>
                <a:spcPts val="422"/>
              </a:spcAft>
              <a:buClr>
                <a:srgbClr val="00ACA5"/>
              </a:buCl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Wdrożenie innowacji – realizacja innowacyjnej, dostosowanej do potrzeb opieki prowadzonej przez hospicjum domowe z wykorzystaniem poszerzonego zespołu i zakresu  usług medyczno-socjalnych, usług Koordynatora Opieki Osób Zależnych;</a:t>
            </a:r>
          </a:p>
          <a:p>
            <a:pPr marL="241093" indent="-241093">
              <a:spcBef>
                <a:spcPts val="422"/>
              </a:spcBef>
              <a:spcAft>
                <a:spcPts val="422"/>
              </a:spcAft>
              <a:buClr>
                <a:srgbClr val="00ACA5"/>
              </a:buCl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Realizacja badań – ocena skuteczności i jakości działania innowacji badanie na terenie objętym innowacją i grupie objętej innowacją;</a:t>
            </a:r>
          </a:p>
          <a:p>
            <a:pPr marL="241093" indent="-241093">
              <a:spcBef>
                <a:spcPts val="422"/>
              </a:spcBef>
              <a:spcAft>
                <a:spcPts val="422"/>
              </a:spcAft>
              <a:buClr>
                <a:srgbClr val="00ACA5"/>
              </a:buCl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Określenie rekomendacji  do zmian systemowych; </a:t>
            </a:r>
          </a:p>
          <a:p>
            <a:pPr marL="241093" indent="-241093">
              <a:spcBef>
                <a:spcPts val="422"/>
              </a:spcBef>
              <a:spcAft>
                <a:spcPts val="422"/>
              </a:spcAft>
              <a:buClr>
                <a:srgbClr val="00ACA5"/>
              </a:buCl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Upowszechnienia efektów na terenie całego kraju.</a:t>
            </a:r>
          </a:p>
          <a:p>
            <a:pPr>
              <a:spcBef>
                <a:spcPts val="422"/>
              </a:spcBef>
              <a:spcAft>
                <a:spcPts val="422"/>
              </a:spcAft>
              <a:buClr>
                <a:srgbClr val="00ACA5"/>
              </a:buClr>
            </a:pPr>
            <a:endParaRPr sz="1687" dirty="0">
              <a:solidFill>
                <a:srgbClr val="414141"/>
              </a:solidFill>
              <a:latin typeface="Calibri" panose="020F0502020204030204" pitchFamily="34" charset="0"/>
              <a:ea typeface="Bodoni"/>
              <a:cs typeface="Calibri" panose="020F0502020204030204" pitchFamily="34" charset="0"/>
              <a:sym typeface="Bodoni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032380" y="477432"/>
            <a:ext cx="84296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R="0" lvl="1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marR="0"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marR="0"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marR="0"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marR="0"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marR="0"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marR="0" lvl="8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r>
              <a:rPr lang="pl-PL" sz="492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Etapy wdrażania</a:t>
            </a:r>
          </a:p>
        </p:txBody>
      </p:sp>
    </p:spTree>
    <p:extLst>
      <p:ext uri="{BB962C8B-B14F-4D97-AF65-F5344CB8AC3E}">
        <p14:creationId xmlns:p14="http://schemas.microsoft.com/office/powerpoint/2010/main" val="21403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1760</Words>
  <Application>Microsoft Office PowerPoint</Application>
  <PresentationFormat>Panoramiczny</PresentationFormat>
  <Paragraphs>374</Paragraphs>
  <Slides>39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9" baseType="lpstr">
      <vt:lpstr>Arial</vt:lpstr>
      <vt:lpstr>Bodoni</vt:lpstr>
      <vt:lpstr>Calibri</vt:lpstr>
      <vt:lpstr>Calibri Light</vt:lpstr>
      <vt:lpstr>Century Gothic</vt:lpstr>
      <vt:lpstr>Helvetica Neue</vt:lpstr>
      <vt:lpstr>Palatino</vt:lpstr>
      <vt:lpstr>Publico Text Roman</vt:lpstr>
      <vt:lpstr>Wingdings</vt:lpstr>
      <vt:lpstr>Motyw pakietu Office</vt:lpstr>
      <vt:lpstr>Prezentacja programu PowerPoint</vt:lpstr>
      <vt:lpstr>Prezentacja programu PowerPoint</vt:lpstr>
      <vt:lpstr> </vt:lpstr>
      <vt:lpstr> </vt:lpstr>
      <vt:lpstr>Prezentacja programu PowerPoint</vt:lpstr>
      <vt:lpstr>O PROJEKCIE</vt:lpstr>
      <vt:lpstr>O PROJEKCIE</vt:lpstr>
      <vt:lpstr>O PROJEKCIE</vt:lpstr>
      <vt:lpstr>Prezentacja programu PowerPoint</vt:lpstr>
      <vt:lpstr> </vt:lpstr>
      <vt:lpstr> </vt:lpstr>
      <vt:lpstr> </vt:lpstr>
      <vt:lpstr> </vt:lpstr>
      <vt:lpstr>Prezentacja programu PowerPoint</vt:lpstr>
      <vt:lpstr> </vt:lpstr>
      <vt:lpstr> </vt:lpstr>
      <vt:lpstr> </vt:lpstr>
      <vt:lpstr> </vt:lpstr>
      <vt:lpstr> </vt:lpstr>
      <vt:lpstr> </vt:lpstr>
      <vt:lpstr>Prezentacja programu PowerPoint</vt:lpstr>
      <vt:lpstr> </vt:lpstr>
      <vt:lpstr>Czas na spotkanie pozaformalne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Prezentacja programu PowerPoint</vt:lpstr>
      <vt:lpstr>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Tomulewicz</dc:creator>
  <cp:lastModifiedBy>Anna Tomulewicz</cp:lastModifiedBy>
  <cp:revision>127</cp:revision>
  <dcterms:created xsi:type="dcterms:W3CDTF">2021-05-25T10:51:49Z</dcterms:created>
  <dcterms:modified xsi:type="dcterms:W3CDTF">2021-07-28T13:05:36Z</dcterms:modified>
</cp:coreProperties>
</file>