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4" r:id="rId2"/>
    <p:sldId id="257" r:id="rId3"/>
    <p:sldId id="258" r:id="rId4"/>
    <p:sldId id="264" r:id="rId5"/>
    <p:sldId id="267" r:id="rId6"/>
    <p:sldId id="260" r:id="rId7"/>
    <p:sldId id="261" r:id="rId8"/>
    <p:sldId id="262" r:id="rId9"/>
    <p:sldId id="263" r:id="rId10"/>
    <p:sldId id="268" r:id="rId11"/>
    <p:sldId id="265" r:id="rId12"/>
    <p:sldId id="274" r:id="rId13"/>
    <p:sldId id="266" r:id="rId14"/>
    <p:sldId id="293" r:id="rId15"/>
    <p:sldId id="292" r:id="rId16"/>
    <p:sldId id="275" r:id="rId17"/>
    <p:sldId id="296" r:id="rId18"/>
    <p:sldId id="297" r:id="rId19"/>
    <p:sldId id="294" r:id="rId20"/>
    <p:sldId id="295" r:id="rId21"/>
    <p:sldId id="298" r:id="rId22"/>
    <p:sldId id="269" r:id="rId23"/>
    <p:sldId id="276" r:id="rId24"/>
    <p:sldId id="273" r:id="rId25"/>
    <p:sldId id="277" r:id="rId26"/>
    <p:sldId id="270" r:id="rId27"/>
    <p:sldId id="279" r:id="rId28"/>
    <p:sldId id="305" r:id="rId29"/>
    <p:sldId id="306" r:id="rId30"/>
    <p:sldId id="299" r:id="rId31"/>
    <p:sldId id="300" r:id="rId32"/>
    <p:sldId id="301" r:id="rId33"/>
    <p:sldId id="302" r:id="rId34"/>
    <p:sldId id="303" r:id="rId35"/>
    <p:sldId id="280" r:id="rId36"/>
    <p:sldId id="281" r:id="rId37"/>
    <p:sldId id="282" r:id="rId38"/>
    <p:sldId id="259" r:id="rId39"/>
    <p:sldId id="290" r:id="rId40"/>
    <p:sldId id="288" r:id="rId41"/>
    <p:sldId id="284" r:id="rId42"/>
    <p:sldId id="283" r:id="rId43"/>
    <p:sldId id="291" r:id="rId44"/>
    <p:sldId id="285" r:id="rId45"/>
    <p:sldId id="271" r:id="rId46"/>
    <p:sldId id="286" r:id="rId4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75773-60FA-4908-9771-389BF14AC04C}" type="datetimeFigureOut">
              <a:rPr lang="pl-PL" smtClean="0"/>
              <a:t>2021-06-21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7B0C0-5452-4294-8D0D-1D9125AD8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91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8115D6-3917-4032-9670-E28B938AE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9851E8-CB93-467D-A32D-367E395E8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231440-6822-47AB-AA3F-012E1E27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2021-06-21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10400C-9C0B-44F3-B148-DA9343D7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7DCCF5-E9AD-453E-A25B-7C0B0C50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13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46B1B3-1B5F-4209-967D-2BECB0E4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13F8E85-4CBF-4350-89FA-C90444254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9E2CBE-5407-468F-946C-AA4AE474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2021-06-21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1F68EF-9598-497A-B53C-B05F7CBC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7E6822-8788-4299-809A-023BB057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20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7AC2EA3-E12D-4DE2-B340-A459F9C7E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EA57700-3C95-416C-9CEA-EC8205406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1D840D-278A-45B3-A61E-C127D2140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2021-06-21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C2CCE7-8421-4110-B068-A2963197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A379ED-7A91-4EF8-A9F6-4E8104A2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675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i podtytuł" type="tx">
  <p:cSld name="Tytuł i podtytuł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9" descr="foto_bw_tlo_yellow copy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906" y="1158"/>
            <a:ext cx="12192000" cy="68556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/>
          <p:nvPr/>
        </p:nvSpPr>
        <p:spPr>
          <a:xfrm>
            <a:off x="8945" y="6005500"/>
            <a:ext cx="12174111" cy="444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alatino"/>
              <a:buNone/>
            </a:pPr>
            <a:endParaRPr sz="1687" b="0" i="0" u="none" strike="noStrike" cap="none">
              <a:solidFill>
                <a:srgbClr val="41414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4" name="Google Shape;14;p9"/>
          <p:cNvSpPr txBox="1"/>
          <p:nvPr/>
        </p:nvSpPr>
        <p:spPr>
          <a:xfrm>
            <a:off x="1769955" y="6527152"/>
            <a:ext cx="8936261" cy="20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lang="en-US" sz="844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Projekt dofinansowany przez Unię Europejską z Europejskiego programu na rzecz zatrudnienia i innowacji społecznych „EaSI” (2014-2020)</a:t>
            </a:r>
            <a:endParaRPr sz="1266"/>
          </a:p>
        </p:txBody>
      </p:sp>
      <p:pic>
        <p:nvPicPr>
          <p:cNvPr id="15" name="Google Shape;15;p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0147" y="5930011"/>
            <a:ext cx="6747893" cy="66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152" y="1725814"/>
            <a:ext cx="4995690" cy="262495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24BA67-44C0-4925-9C4B-A4C5B100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52BE18-6DED-4684-9150-A3D2D108B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38E44B-153A-4C32-97FC-D3C433DF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2021-06-21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A6C51D-2305-467F-B8B4-07EBFC53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5C620F-4C43-4949-9988-013A8DA1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43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8330B4-CB90-4767-A10F-BAD95A9F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DA7E3C-35B3-4EC2-8BF1-14F674FB1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D03AFE-5B9B-4BA1-9F6E-3870B1C0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2021-06-21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44AC73-7E8E-463F-8388-C9ED6414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263E25-DAF6-425B-B545-DE19685B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40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26987-CB57-4AD7-B138-B3CEA249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4C2767-6EFF-400C-8522-464D938D5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106AF0-F815-4447-8C44-8F5B798D0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0774A3-CF04-47DF-9C8D-7147C032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2021-06-21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077C283-0860-4A17-8561-B720A489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4FD467-1354-4479-9325-45B66687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99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FF59A2-6744-40F4-81B1-92D622E22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CD64C6-FFB3-4440-A0ED-61FF5B4B0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E50822-6283-4447-97E8-CACB9523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1C1CFA4-EAD9-48EF-B78B-88410F260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FF78FFF-2BBC-4DB2-9FD9-9E429B4AE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FBA0D06-9B1D-4AB8-90E5-725231A0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2021-06-21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E668411-7780-4B31-B90D-897E6FDE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9733218-394B-494D-A5D9-881B8EB7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05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3BC00-812D-4A57-8851-4FE2B1AD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8C8D96C-6E6C-40CC-B1E5-B1A7FBA7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2021-06-21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A52BF4F-B24B-403D-BEBD-7F51F632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FE5A673-74DF-4A65-9F9E-55F0FE42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00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958033E-1C43-4234-870B-B96957CB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2021-06-21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3A912D8-E9E7-4056-B379-5F607D02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6EF505-3040-4C9B-A50D-84D9502E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8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9D4FE5-E690-4C58-9C6E-15519079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702CBB-AFAB-48FE-A4DE-A1CC31E6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F6CD9C-F232-421D-B4FE-E9B76DEDB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A8A705C-BE8B-41D6-9C85-4FAFD4A5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2021-06-21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E6706D-8ED2-4268-B5EC-091A81C9B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150E1A-3623-4C87-9DD3-F6ADC231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27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405CEA-33BD-4999-9D2D-CE415B88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C86A571-C877-4483-AC02-962DBE4EB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FA6B803-4131-4F89-B493-C894D40C0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B29B81-FB5A-4959-8285-7B6A16DD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2021-06-21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3482EA-9030-481E-A2A6-68E949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DFEF7D3-FDFE-4E71-96DB-67023E6D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57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CCC608A-B676-4536-BC06-12AFD867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EEF359-EEF3-48C5-818C-2F6D72E81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6585F4-37BA-42CD-8F62-39B8D59F0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13B79-67CE-4B8D-B069-CC7949CF07DA}" type="datetimeFigureOut">
              <a:rPr lang="pl-PL" smtClean="0"/>
              <a:t>2021-06-21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D8E3FA-3322-43A7-9B08-D35F6B7B8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587E8-1D9F-4233-BE20-3A6DA769B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18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926744" y="339403"/>
            <a:ext cx="1102606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 Wprowadzenie</a:t>
            </a: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Spotkania: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upowszechnienie idei projektu, modelu innowacji, roli KOOZ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włączenie instytucji w budowanie modelu, zebranie rekomendacji wobec innowacyjnego modelu profesjonalnej opieki nad osobami zależnymi, nieuleczalnie i przewlekle chorymi oraz ich opiekunami na obszarach wiejskich, niezbędnych do zbudowania sieci i współpracy w jej ramach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określenie możliwości i barier, celów, podmiotów i zasad sieciowania w gminach wiejskich - animowanie sieci 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poznanie mocnych stron, możliwego zaangażowania obecnych podmiotów. </a:t>
            </a:r>
          </a:p>
          <a:p>
            <a:pPr marL="457200" indent="-457200">
              <a:buFontTx/>
              <a:buChar char="-"/>
            </a:pPr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55AF448-4D6C-4D65-86E5-3D6FD28E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5" y="253839"/>
            <a:ext cx="21896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5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912" y="2059619"/>
            <a:ext cx="10992034" cy="2831977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674703" y="349813"/>
            <a:ext cx="9055223" cy="401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 Wprowadzenie</a:t>
            </a:r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Prezentacja założeń projektu i Modelu innowacji,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funkcja KOOZ (Koordynatora Opieki Osób Zależnych)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890" y="349813"/>
            <a:ext cx="2681056" cy="32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F1C3C60-4FA7-4045-9FEE-C769D8FD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827" y="643467"/>
            <a:ext cx="4554346" cy="5571065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B0FE32B-EFCF-458F-BD71-B3B2D96FC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995" y="6014933"/>
            <a:ext cx="5576010" cy="8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82967" y="239359"/>
            <a:ext cx="1102606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 Wprowadzenie</a:t>
            </a:r>
          </a:p>
          <a:p>
            <a:endParaRPr lang="pl-PL" sz="28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Przedstawienie potrzeb sieciowania instytucji na wsi</a:t>
            </a:r>
          </a:p>
          <a:p>
            <a:pPr algn="ctr"/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18" y="239359"/>
            <a:ext cx="2500543" cy="3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68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7F4F33C-D12E-447A-81A5-3B46008EA9FF}"/>
              </a:ext>
            </a:extLst>
          </p:cNvPr>
          <p:cNvSpPr txBox="1"/>
          <p:nvPr/>
        </p:nvSpPr>
        <p:spPr>
          <a:xfrm>
            <a:off x="392097" y="831966"/>
            <a:ext cx="11407806" cy="4794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pl-PL" sz="1800" b="1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Osoby w systemie usług NFZ, poza systemem, a potrzeby.</a:t>
            </a: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pl-PL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Rozdział pomocy społecznej od usług zdrowia – res</a:t>
            </a:r>
            <a:r>
              <a:rPr lang="pl-PL" b="1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ortowość.</a:t>
            </a:r>
            <a:endParaRPr lang="pl-PL" sz="1800" kern="1200" dirty="0">
              <a:solidFill>
                <a:srgbClr val="277764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pl-PL" sz="1800" kern="12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 instytucjach pomocy społecznej </a:t>
            </a:r>
            <a:r>
              <a:rPr lang="pl-PL" sz="2400" b="1" kern="12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trwają ciągłe poszukiwania nowych, bardziej efektywnych rozwiązań pomocowych. </a:t>
            </a: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pl-PL" sz="1800" kern="12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Ich wynikiem są m.in. działania zmierzające do rozdzielenia postępowań administracyjnych, głównie w sprawach świadczeń pieniężnych, od bezpośredniego udzielania usług, szczególnie od pracy socjalnej, czy też wdrażanie standardów usług społecznych. </a:t>
            </a: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pl-PL" sz="1800" kern="12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Projektowane rozwiązania powinny mieć </a:t>
            </a:r>
            <a:r>
              <a:rPr lang="pl-PL" sz="2400" b="1" kern="12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charakter systemowy, </a:t>
            </a:r>
            <a:r>
              <a:rPr lang="pl-PL" sz="1800" kern="12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opierać się na koncepcji międzyinstytucjonalnego działania zespołowego oraz zakładać ciągłość, a tym samym trwałość a nie tylko interwencyjność działań.</a:t>
            </a: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pl-PL" sz="24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 jest propozycją pozwalającą na przekraczanie granic wyznaczanych resortowym myśleniem.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6856CFE-E3CE-4C22-84B9-ECC558B20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299" y="5876459"/>
            <a:ext cx="631600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3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402364" y="401284"/>
            <a:ext cx="11026066" cy="978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pl-PL" sz="2000" b="1" dirty="0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Efektywność we wsparciu jest zdeterminowana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265" indent="-425265">
              <a:buAutoNum type="arabicPeriod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stopniem nasilenia potrzeb osób, rodzin, ich kryzysu</a:t>
            </a: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zasobami lokalnymi - instytucji i profesjonalistów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konstrukcją systemu wsparcia.</a:t>
            </a:r>
          </a:p>
          <a:p>
            <a:endParaRPr lang="pl-PL" sz="2400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innowacji - nowa konstrukcja, sieć jako wzmocnienie systemu i jego wykorzystanie, połączenie sektorów, sposób na budowanie kapitału społecznego na wsiach.</a:t>
            </a:r>
            <a:endParaRPr lang="pl-PL" sz="24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18" y="239359"/>
            <a:ext cx="2500543" cy="3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2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316639" y="239359"/>
            <a:ext cx="11026066" cy="93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pl-PL" sz="2000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lvl="0" algn="ctr">
              <a:lnSpc>
                <a:spcPct val="150000"/>
              </a:lnSpc>
            </a:pPr>
            <a:endParaRPr lang="pl-PL" sz="2000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ZBUDOWANA SIEĆ MA służyć: 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harmonizowaniu wysiłków  zespołu,  KOOZ-a - FHPE 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doskonaleniu kooperacji pracowników instytucji,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mogli  efektywniej udzielać wsparcia osobom zależnym, nieuleczalnie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przewlekle chorym oraz ich opiekunom na obszarach wiejskich.</a:t>
            </a:r>
            <a:endParaRPr lang="pl-PL" sz="24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18" y="239359"/>
            <a:ext cx="2500543" cy="3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20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1D68A821-3EF3-41BB-86A1-1A673AD8734E}"/>
              </a:ext>
            </a:extLst>
          </p:cNvPr>
          <p:cNvSpPr txBox="1"/>
          <p:nvPr/>
        </p:nvSpPr>
        <p:spPr>
          <a:xfrm>
            <a:off x="387659" y="609789"/>
            <a:ext cx="11256884" cy="588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Współpraca podmiotów gminnych i powiatowych na obszarach wiejskich (poza zespołami interdyscyplinarnymi) </a:t>
            </a:r>
            <a:r>
              <a:rPr lang="pl-PL" sz="24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przybiera charakter interwencyjny, sporadyczny i nastawiony na określoną formę działania jak </a:t>
            </a:r>
            <a:r>
              <a:rPr lang="pl-PL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p. zespoły ds. okresowej oceny, do celowych projektów socjalnych, do prac nad strategiami, do programów społecznych. </a:t>
            </a: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Kooperacja służb, przy ich dużym rozproszeniu terytorialnym, </a:t>
            </a:r>
            <a:r>
              <a:rPr lang="pl-PL" sz="28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często sprowadza się do kontaktów telefonicznych. </a:t>
            </a:r>
            <a:r>
              <a:rPr lang="pl-PL" sz="20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Jest naznaczona wpływem sieci </a:t>
            </a:r>
            <a:r>
              <a:rPr lang="pl-PL" sz="2000" b="1" dirty="0" err="1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pozaformalnych</a:t>
            </a:r>
            <a:r>
              <a:rPr lang="pl-PL" sz="20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powiązań</a:t>
            </a: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Najczęstszą (90% działań) formą kooperacji jest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wymiana informacji i doświadczeń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wspólne działania promocyjne i szkolenia (50% usług) dot. m.in. programów i projektów finansowanych. </a:t>
            </a: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Prowadzenie zintegrowanych list usług, systemu współpracy oraz uczestnictwo we wspólnym projektowaniu i wdrażaniu działań jest najrzadszą formą. </a:t>
            </a:r>
            <a:endParaRPr lang="pl-PL" sz="2400" b="1" dirty="0"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3584B18-25D2-46D7-8A46-D0C23088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325" y="5975688"/>
            <a:ext cx="5682218" cy="8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1D68A821-3EF3-41BB-86A1-1A673AD8734E}"/>
              </a:ext>
            </a:extLst>
          </p:cNvPr>
          <p:cNvSpPr txBox="1"/>
          <p:nvPr/>
        </p:nvSpPr>
        <p:spPr>
          <a:xfrm>
            <a:off x="250054" y="301220"/>
            <a:ext cx="11691891" cy="625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Spośród 2477 gmin w Polsce 62%, stanowią gminy wiejskie (1523). </a:t>
            </a: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2019 r. wśród beneficjentów pomocy społecznej przeważała ludność wiejska- </a:t>
            </a:r>
            <a:r>
              <a:rPr lang="pl-PL" sz="24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średnio na wsi 5,9% mieszkańców korzysta z pomocy społecznej,  w miastach wskaźnik był o 2,1 p. proc. niższy</a:t>
            </a:r>
            <a:r>
              <a:rPr lang="pl-PL" sz="24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Stałym, pozytywnym trendem jest zmniejszanie się udziału mieszkańców wsi wśród beneficjentów pomocy społecznej. Wśród przyczyn korzystania z pomocy społecznej w gminach wiejskich dominowały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ubóstwo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długotrwała lub ciężka choroba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niepełnosprawność </a:t>
            </a: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pl-PL" sz="1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oraz bezradność w sprawach opiekuńczo-wychowawczych. </a:t>
            </a:r>
            <a:endParaRPr lang="pl-PL" dirty="0">
              <a:solidFill>
                <a:srgbClr val="27776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pl-PL" sz="18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Wskazuje to kierunek do budowania wsparcia dla gmin wiejskich, kierunkuje oddziaływania zespołów, szkolenia i wzmacnianie zasobów do przyszłej współpracy</a:t>
            </a:r>
            <a:r>
              <a:rPr lang="pl-PL" sz="18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powiatów z gminami wiejskimi na rzecz rozwiązań efektywnej pomocy.</a:t>
            </a:r>
            <a:endParaRPr lang="pl-PL" sz="1800" b="1" dirty="0"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l-PL" sz="1000" i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Współpraca instytucji pomocy społecznej z innymi instytucjami</a:t>
            </a:r>
            <a:r>
              <a:rPr lang="pl-PL" sz="10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1000" i="1" dirty="0" err="1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Raporty</a:t>
            </a:r>
            <a:r>
              <a:rPr lang="en-US" sz="1000" i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10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OIS ROPS Lublin, </a:t>
            </a:r>
            <a:endParaRPr lang="pl-PL" sz="1000" dirty="0"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l-PL" sz="1000" i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Podział administracyjny Polski</a:t>
            </a:r>
            <a:r>
              <a:rPr lang="pl-PL" sz="10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l-PL" sz="1000" u="sng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https://stat.gov.pl/statystyka-regionalna/jednostki-terytorialne/podzial-administracyjny-polski/</a:t>
            </a:r>
            <a:r>
              <a:rPr lang="pl-PL" sz="10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[dostęp luty 2021].</a:t>
            </a:r>
          </a:p>
          <a:p>
            <a:pPr algn="just"/>
            <a:r>
              <a:rPr lang="pl-PL" sz="1000" i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Beneficjenci środowiskowej pomocy społecznej w 2019 r. </a:t>
            </a:r>
            <a:r>
              <a:rPr lang="pl-PL" sz="10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GUS, Warszawa 2020, </a:t>
            </a:r>
            <a:r>
              <a:rPr lang="pl-PL" sz="1000" u="sng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https://stat.gov.pl/obszary-tematyczne/warunki-zycia/ubostwo-pomoc-spoleczna/beneficjenci-srodowiskowej-pomocy-spolecznej-w-2019-roku,6,9.html</a:t>
            </a:r>
            <a:r>
              <a:rPr lang="pl-PL" sz="10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[dostęp luty 2021].</a:t>
            </a:r>
          </a:p>
          <a:p>
            <a:pPr algn="just"/>
            <a:r>
              <a:rPr lang="pl-PL" sz="10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Zgodnie z art.7 ustawy o pomocy społecznej. </a:t>
            </a:r>
          </a:p>
        </p:txBody>
      </p:sp>
    </p:spTree>
    <p:extLst>
      <p:ext uri="{BB962C8B-B14F-4D97-AF65-F5344CB8AC3E}">
        <p14:creationId xmlns:p14="http://schemas.microsoft.com/office/powerpoint/2010/main" val="53938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316639" y="239359"/>
            <a:ext cx="11026066" cy="867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pl-PL" sz="2000" b="1" dirty="0">
              <a:solidFill>
                <a:schemeClr val="accent2"/>
              </a:solidFill>
              <a:latin typeface="Century Gothic" pitchFamily="34" charset="0"/>
            </a:endParaRPr>
          </a:p>
          <a:p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i potrzeby gmin wiejskich „+”</a:t>
            </a:r>
          </a:p>
          <a:p>
            <a:r>
              <a:rPr lang="pl-PL" sz="2800" b="1" u="sng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ułatwiony dostęp do lokalnej władzy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nieformalna pomiędzy instytucjami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więzi społeczne i brak poczucia anonimowości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umiejętność korzystania z nowoczesnych technologii przez pracowników pomocy i integracji społecznej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otwartość gmin wiejskich na nowe rozwiązania pomocowe i wsparcie doradcze, </a:t>
            </a:r>
          </a:p>
          <a:p>
            <a:pPr lvl="0">
              <a:lnSpc>
                <a:spcPct val="150000"/>
              </a:lnSpc>
            </a:pPr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 tym rozwiązania w zakresie pracy zdalnej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aktywna postawa mieszkańców w organizowaniu się.</a:t>
            </a:r>
          </a:p>
          <a:p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18" y="239359"/>
            <a:ext cx="2500543" cy="26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0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F1C3C60-4FA7-4045-9FEE-C769D8FD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4" y="704449"/>
            <a:ext cx="4802832" cy="587390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995" y="5992282"/>
            <a:ext cx="5576010" cy="86571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F4BA890-168A-42AC-84FD-2B230BF3DE74}"/>
              </a:ext>
            </a:extLst>
          </p:cNvPr>
          <p:cNvSpPr txBox="1"/>
          <p:nvPr/>
        </p:nvSpPr>
        <p:spPr>
          <a:xfrm>
            <a:off x="6096000" y="795722"/>
            <a:ext cx="60945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SPOTKANIE GMINNE</a:t>
            </a:r>
          </a:p>
          <a:p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budujące sieć instytucji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rzecz innowacyjnego modelu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profesjonalnej opieki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osobami zależnymi, nieuleczalnie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przewlekle chorymi oraz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opiekunami na obszarach wiejskich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77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316638" y="239359"/>
            <a:ext cx="11401885" cy="8340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 i potrzeby gmin wiejskich  „-”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niewystarczające zasoby instytucjonalne realizujących usługi w zakresie 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pomocy i wsparcia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ograniczony (odległością i transportem) dostęp mieszkańców wsi do 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pomocowej infrastruktury specjalistycznej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niska skuteczność działań usamodzielniających, 50–80% długotrwale korzystających z pomocy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braki kadrowe, niższy niż w miastach stopień specjalizacji w zawodzie pracownika socjalnego, niski prestiż zawodów pomocowych/wysoki medycznych wśród radnych i społeczności,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zbyt mała liczba pracowników socjalnych w gminach wiejskich w stosunku do ilości zadań –wielozadaniowość, przeciążenie i zniechęcenie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niska świadomość radnych i władz o realizowanym w praktyce wsparciu i usługach</a:t>
            </a:r>
            <a:r>
              <a:rPr lang="pl-PL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18" y="239360"/>
            <a:ext cx="2500543" cy="278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5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316638" y="239359"/>
            <a:ext cx="11401885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2000" dirty="0">
              <a:solidFill>
                <a:srgbClr val="277764"/>
              </a:solidFill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i="0" u="none" strike="noStrike" baseline="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Mocne strony specyfiki gmin wiejskich umożliwiają budowanie </a:t>
            </a:r>
          </a:p>
          <a:p>
            <a:pPr>
              <a:lnSpc>
                <a:spcPct val="150000"/>
              </a:lnSpc>
            </a:pPr>
            <a:r>
              <a:rPr lang="pl-PL" sz="2000" i="0" u="none" strike="noStrike" baseline="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współpracy i sieciowania na różnych poziomach.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i="0" u="none" strike="noStrike" baseline="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Słabe strony oraz potrzeby gmin wiejskich należy uwzględnić 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sz="2000" i="0" u="none" strike="noStrike" baseline="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proponowanym MODELU.</a:t>
            </a:r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Szansą dla gmin wiejskich jest: 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aktualne podejście do kształtowania polityki społecznej i zdrowotnej, odpowiadającej na potrzeby </a:t>
            </a:r>
            <a:b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lokalne, 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kierowanie środków pomocowych do samorządów wiejskich na realizowanie i wyrównanie szans </a:t>
            </a:r>
            <a:b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 usługach – proces deinstytucjonalizacji w Polsce, budowanie CUS i oddzielanie świadczeń od </a:t>
            </a:r>
            <a:b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pracy socjalnej, kontraktowanie usług zdrowia.</a:t>
            </a: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18" y="239359"/>
            <a:ext cx="2500543" cy="3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5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82967" y="239359"/>
            <a:ext cx="11026066" cy="790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 Wprowadzenie</a:t>
            </a:r>
          </a:p>
          <a:p>
            <a:endParaRPr lang="pl-PL" sz="28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Prezentacja Uczestników Spotkania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zasoby, możliwości zaangażowania</a:t>
            </a: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18" y="239359"/>
            <a:ext cx="2500543" cy="3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1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725008" y="290670"/>
            <a:ext cx="11026066" cy="7458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PROPONOWANA PREZENTACJA UCZESTNIKÓW:</a:t>
            </a:r>
          </a:p>
          <a:p>
            <a:endParaRPr lang="pl-PL" sz="2000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l-PL" sz="20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mię, nazwisko, instytucja/organizacja, pełniona funkcja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 chciałbym osiągnąć w obszarze wsparcia osób zależnych /</a:t>
            </a:r>
            <a:r>
              <a:rPr lang="pl-PL" sz="20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zmienić w gminie?</a:t>
            </a:r>
            <a:r>
              <a:rPr lang="pl-PL" sz="20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l-PL" sz="20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aką widzę rolę swojej instytucji w budowaniu Modelu wsparcia dla osób zależnych i ich rodzin dla gmin wiejskich?</a:t>
            </a:r>
            <a:endParaRPr lang="pl-PL" sz="32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357" y="194972"/>
            <a:ext cx="1959004" cy="23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88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B22E86-D0E1-4BB3-A177-416D6702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543" y="3348555"/>
            <a:ext cx="3001576" cy="29160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</a:t>
            </a:r>
            <a:r>
              <a:rPr lang="en-US" sz="31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1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spotkanie</a:t>
            </a:r>
            <a:r>
              <a:rPr lang="en-US" sz="31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pozaformalne</a:t>
            </a:r>
            <a:endParaRPr lang="en-US" sz="3100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kubek, stół, kawa, szkło&#10;&#10;Opis wygenerowany automatycznie">
            <a:extLst>
              <a:ext uri="{FF2B5EF4-FFF2-40B4-BE49-F238E27FC236}">
                <a16:creationId xmlns:a16="http://schemas.microsoft.com/office/drawing/2014/main" id="{B9788311-6A14-4FC1-9B4A-87B1888FD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4" r="2" b="2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99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F1C3C60-4FA7-4045-9FEE-C769D8FD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827" y="643467"/>
            <a:ext cx="4554346" cy="5571065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B0FE32B-EFCF-458F-BD71-B3B2D96FC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995" y="6014933"/>
            <a:ext cx="5576010" cy="8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68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 Animowanie sieci </a:t>
            </a: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Dyskusja moderowana</a:t>
            </a: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Tematy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oczekiwania wobec innowacji, konsultowanie roli KOOZ-a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ustalenie warunków skutecznego sieciowania – cele, forma,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komunikacja, narzędzia</a:t>
            </a: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0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765" y="2235200"/>
            <a:ext cx="1093061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 Animowanie sieci </a:t>
            </a: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Podsumowanie wypowiedzi Uczestników spotkania z części I Wprowadzenia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43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 Animowanie sieci </a:t>
            </a: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Elementy innowacji: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hospicyjny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 KOOZ-a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Budowanie sieci wokół KOOZ-a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Testowanie rozwiązania i przekazywanie rekomendacji do zmian polityk publicznych, legislacyjnych, programowych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Możliwość powielenia w Polsce modelu opieki w gminach wiejskich </a:t>
            </a: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03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 Animowanie sieci </a:t>
            </a: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Tematy</a:t>
            </a: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uzupełnienie -  oczekiwania wobec innowacji, konsultowanie roli KOOZ-a </a:t>
            </a: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8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09969" y="32640"/>
            <a:ext cx="11172062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Proponowany przebieg spotkania:</a:t>
            </a: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 Wprowadzenie 9.00-10.30</a:t>
            </a:r>
          </a:p>
          <a:p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Przedstawienie organizatorów, celów i przebiegu spotkania</a:t>
            </a:r>
          </a:p>
          <a:p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Prezentacja założeń projektu i Modelu innowacji, funkcja KOOZ (Koordynatora Opieki Osób 	Zależnych)</a:t>
            </a:r>
          </a:p>
          <a:p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Przedstawienie potrzeb sieciowania na wsi- budowania modelu współpracy</a:t>
            </a:r>
          </a:p>
          <a:p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Prezentacja Uczestników Spotkania – zasoby, możliwości zaangażowania</a:t>
            </a:r>
            <a:endParaRPr lang="pl-PL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 Animowanie sieci  10.45 - 12.15</a:t>
            </a:r>
          </a:p>
          <a:p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Dyskusja moderowana </a:t>
            </a:r>
          </a:p>
          <a:p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oczekiwania wobec innowacji, propozycje zadań i roli KOOZ,  </a:t>
            </a:r>
          </a:p>
          <a:p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ustalenie warunków skutecznego sieciowania – cele, forma, komunikacja, narzędzia</a:t>
            </a:r>
          </a:p>
          <a:p>
            <a:endParaRPr lang="pl-PL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III Planowanie działań i podsumowanie spotkania </a:t>
            </a:r>
          </a:p>
          <a:p>
            <a:pPr algn="just"/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l-PL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Kolejne kroki </a:t>
            </a: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realizacji projektu i MODELU, wnioski i rekomendacje do budowania sieci</a:t>
            </a:r>
          </a:p>
          <a:p>
            <a:pPr algn="just"/>
            <a:r>
              <a:rPr lang="pl-PL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Konsultowanie indywidualnych deklaracji przystąpienia do sieci</a:t>
            </a:r>
          </a:p>
          <a:p>
            <a:pPr algn="just"/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  <a:t>	</a:t>
            </a:r>
            <a:r>
              <a:rPr lang="pl-PL" b="1" dirty="0">
                <a:ln>
                  <a:noFill/>
                </a:ln>
                <a:solidFill>
                  <a:srgbClr val="DCA210"/>
                </a:solidFill>
                <a:effectLst/>
                <a:latin typeface="Publico Text Roman"/>
                <a:ea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endParaRPr lang="pl-PL" dirty="0">
              <a:ln>
                <a:noFill/>
              </a:ln>
              <a:solidFill>
                <a:srgbClr val="000000"/>
              </a:solidFill>
              <a:effectLst/>
              <a:latin typeface="Publico Text Roman"/>
              <a:ea typeface="Publico Text Roman"/>
              <a:cs typeface="Publico Text Roman"/>
            </a:endParaRP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27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SIECIOWANIE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wymiany informacji, zasobów,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wzajemnego poparcia i możliwości,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prowadzony dzięki korzystnej sieci wzajemnych kontaktów.</a:t>
            </a:r>
          </a:p>
          <a:p>
            <a:pPr>
              <a:lnSpc>
                <a:spcPct val="150000"/>
              </a:lnSpc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Sieciowanie to realizacja starej jak świat zasady, że dwóch to więcej niż jeden, trzech więcej niż dwóch, czterech... i tak dalej.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wg. Jean-</a:t>
            </a:r>
            <a:r>
              <a:rPr lang="pl-PL" sz="2000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Pierra</a:t>
            </a: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</a:t>
            </a: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28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90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i funkcje SIECI</a:t>
            </a:r>
          </a:p>
          <a:p>
            <a:pPr>
              <a:lnSpc>
                <a:spcPct val="150000"/>
              </a:lnSpc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dążenie do maksymalizacji wartości publicznej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zwiększenie efektywności podejmowanych działań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wykorzystanie każdego zasobu materialnego i niematerialnego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(w szczególności wiedzy) znajdującego się w posiadaniu podmiotów   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tworzących sieć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likwidacja duplikujących się nakładów i czynności podejmowanych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 organizacjach publicznych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595" y="-320763"/>
            <a:ext cx="2427558" cy="31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82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cd. </a:t>
            </a:r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i funkcje SIECI </a:t>
            </a:r>
            <a:endParaRPr lang="pl-PL" sz="28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zaoferowanie nowych (innowacyjnych) usług nieosiągalnych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bez współpracy poszczególnych organizacji publicznych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samopomoc, czyli wzajemne wsparcie w formie szkoleń,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pomocy organizacyjnej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tworzenia porozumień celowych dotyczących konkretnego zadania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dystrybucja informacji wewnątrz i na zewnątrz sieci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koordynowanie, kierowanie i nadzór, zgodnie z ustalonym programem działania.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45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Podział zakresów obowiązków</a:t>
            </a:r>
          </a:p>
          <a:p>
            <a:endParaRPr lang="pl-PL" sz="2400" dirty="0"/>
          </a:p>
          <a:p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Gdy kilka organizacji decyduje się na współpracę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danym projekcie konieczne jest bardzo precyzyjne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określenie zakresu obowiązków każdej z nich. </a:t>
            </a:r>
          </a:p>
          <a:p>
            <a:pPr>
              <a:lnSpc>
                <a:spcPct val="150000"/>
              </a:lnSpc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Najlepiej działać na zasadzie komplementarności „usług“ </a:t>
            </a:r>
          </a:p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każdy robi to, w czym jest najlepszy, najbardziej doświadczony.</a:t>
            </a:r>
          </a:p>
          <a:p>
            <a:endParaRPr lang="pl-PL" sz="36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29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74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718501" y="518169"/>
            <a:ext cx="11172062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 pamiętać: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Działając wspólnie możemy osiągnąć dużo więcej,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niż działając w pojedynkę.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narzekamy na problemy, ale je rozwiązujemy.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Trafiając na przeszkodę nie poddajemy się, tylko próbujemy ją usunąć.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Pasywność utrwala wadliwy stan rzeczy.</a:t>
            </a:r>
          </a:p>
          <a:p>
            <a:endParaRPr lang="pl-PL" sz="36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0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45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 Animowanie sieci </a:t>
            </a: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Tematy</a:t>
            </a: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ustalenie warunków skutecznego sieciowania –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cele, forma, komunikacja, narzędzia</a:t>
            </a: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5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723032" y="363915"/>
            <a:ext cx="1117206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 Animowanie sieci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ustalenie warunków skutecznego sieciowania </a:t>
            </a: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(dla modelu, KOOZ-a, podmiotów i osób/rodzin)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systematycznego rozwijania i aktualizacji poziomu kompetencji podmiotów w obszarze wsparcia osób zależnych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wzrostu jakości i efektywności pomocy osobom zależnym i ich rodzinom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KOOZ-a w realizacji zadań, wsparcie instytucji w realizacji usług 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wykorzystywania innowacyjnych, efektywnych metod pracy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budowanie pozytywnego wizerunku …..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usprawnienia 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edukowania ?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20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451765" y="195311"/>
            <a:ext cx="1117206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 Animowanie sieci </a:t>
            </a: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ustalenie warunków skutecznego sieciowania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formalizacja czy nie ?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w ramach sieci realizowana będzie w oparciu o ….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54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714652" y="1127465"/>
            <a:ext cx="107626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Podstawy prawne współpracy pomiotów</a:t>
            </a: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bądź </a:t>
            </a:r>
          </a:p>
          <a:p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l-PL" sz="22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przepis prawa, </a:t>
            </a:r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który daje podstawę i jednocześnie zobowiązuje dany podmiot do przedmiotowej współpracy, </a:t>
            </a:r>
          </a:p>
          <a:p>
            <a:endParaRPr lang="pl-PL" sz="22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bądź </a:t>
            </a:r>
          </a:p>
          <a:p>
            <a:r>
              <a:rPr lang="pl-PL" sz="22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porozumienie</a:t>
            </a:r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więc oświadczenie woli/zgodę danego podmiotu w zakresie podjęcia i realizacji powyższej współpracy</a:t>
            </a:r>
          </a:p>
          <a:p>
            <a:endParaRPr lang="pl-PL" sz="22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Rozwiązanie pośrednie - </a:t>
            </a:r>
            <a:r>
              <a:rPr lang="pl-PL" sz="22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deklaracja</a:t>
            </a:r>
            <a:r>
              <a:rPr lang="pl-PL" sz="22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przystąpienia do sieci z kontaktem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23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95A6372-A766-4EA3-8D02-49BB1B554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39" y="0"/>
            <a:ext cx="5200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858174" y="373152"/>
            <a:ext cx="1102606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 Wprowadzenie</a:t>
            </a: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Przedstawienie organizatorów, celów i przebiegu spotkania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Prezentacja założeń projektu i Modelu innowacji,       </a:t>
            </a:r>
            <a:b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funkcja KOOZ (Koordynatora Opieki Osób Zależnych)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Przedstawienie potrzeb sieciowania instytucji na wsi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Prezentacja Uczestników Spotkania – zasoby, możliwości zaangażowania</a:t>
            </a: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55AF448-4D6C-4D65-86E5-3D6FD28E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929" y="339403"/>
            <a:ext cx="242641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51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 Animowanie sieci </a:t>
            </a: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ustalenie warunków skutecznego sieciowania </a:t>
            </a: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formalizacja czy nie ?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35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 Animowanie sieci </a:t>
            </a: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ustalenie warunków skutecznego sieciowania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komunikacja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80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1229488" y="235999"/>
            <a:ext cx="111720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 Animowanie sieci </a:t>
            </a: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ustalenie warunków skutecznego sieciowania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narzędzia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20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 Animowanie sieci </a:t>
            </a: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usług i aktywności dla KOOZ-a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975E04A-70D7-4F83-A7DD-A275480BE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90" y="3101490"/>
            <a:ext cx="11073486" cy="11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79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F1C3C60-4FA7-4045-9FEE-C769D8FD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827" y="643467"/>
            <a:ext cx="4554346" cy="5571065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B0FE32B-EFCF-458F-BD71-B3B2D96FC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995" y="6014933"/>
            <a:ext cx="5576010" cy="8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26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2" y="159799"/>
            <a:ext cx="11172062" cy="6222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36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III Planowanie działań</a:t>
            </a:r>
          </a:p>
          <a:p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i podsumowane  spotkania  </a:t>
            </a:r>
          </a:p>
          <a:p>
            <a:pPr algn="just">
              <a:spcAft>
                <a:spcPts val="1000"/>
              </a:spcAft>
            </a:pPr>
            <a:endParaRPr lang="pl-PL" sz="2000" dirty="0">
              <a:ln>
                <a:noFill/>
              </a:ln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pl-PL" sz="2000" dirty="0">
              <a:ln>
                <a:noFill/>
              </a:ln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pl-PL" sz="2000" dirty="0">
              <a:ln>
                <a:noFill/>
              </a:ln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pl-PL" sz="2000" dirty="0">
              <a:ln>
                <a:noFill/>
              </a:ln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sz="2400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Kolejne kroki </a:t>
            </a: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realizacji projektu i MODELU, wnioski i rekomendacje do budowania sieci.</a:t>
            </a:r>
          </a:p>
          <a:p>
            <a:pPr algn="just">
              <a:spcAft>
                <a:spcPts val="1000"/>
              </a:spcAft>
            </a:pPr>
            <a:r>
              <a:rPr lang="pl-PL" sz="2400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Konsultowanie indywidualnych deklaracji przystąpienia do sieci.</a:t>
            </a:r>
          </a:p>
          <a:p>
            <a:pPr>
              <a:spcAft>
                <a:spcPts val="1000"/>
              </a:spcAft>
            </a:pPr>
            <a:r>
              <a:rPr lang="pl-PL" sz="2800" b="1" dirty="0">
                <a:ln>
                  <a:noFill/>
                </a:ln>
                <a:solidFill>
                  <a:srgbClr val="DCA210"/>
                </a:solidFill>
                <a:effectLst/>
                <a:latin typeface="Publico Text Roman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800" dirty="0">
              <a:ln>
                <a:noFill/>
              </a:ln>
              <a:solidFill>
                <a:srgbClr val="000000"/>
              </a:solidFill>
              <a:effectLst/>
              <a:latin typeface="Publico Text Roman"/>
              <a:ea typeface="Publico Text Roman"/>
              <a:cs typeface="Publico Text Roman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81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F1C3C60-4FA7-4045-9FEE-C769D8FD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4" y="704449"/>
            <a:ext cx="4802832" cy="587390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995" y="5992282"/>
            <a:ext cx="5576010" cy="86571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F4BA890-168A-42AC-84FD-2B230BF3DE74}"/>
              </a:ext>
            </a:extLst>
          </p:cNvPr>
          <p:cNvSpPr txBox="1"/>
          <p:nvPr/>
        </p:nvSpPr>
        <p:spPr>
          <a:xfrm>
            <a:off x="6168502" y="769089"/>
            <a:ext cx="60945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SPOTKANIE GMINNE  </a:t>
            </a:r>
          </a:p>
          <a:p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budujące sieć instytucji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rzecz innowacyjnego modelu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profesjonalnej opieki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osobami zależnymi, nieuleczalnie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przewlekle chorymi oraz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opiekunami na obszarach wiejskich</a:t>
            </a:r>
          </a:p>
        </p:txBody>
      </p:sp>
    </p:spTree>
    <p:extLst>
      <p:ext uri="{BB962C8B-B14F-4D97-AF65-F5344CB8AC3E}">
        <p14:creationId xmlns:p14="http://schemas.microsoft.com/office/powerpoint/2010/main" val="98491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683653" y="331434"/>
            <a:ext cx="11026066" cy="4136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 Wprowadzenie</a:t>
            </a:r>
          </a:p>
          <a:p>
            <a:endParaRPr lang="pl-PL" sz="36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Przedstawienie organizatorów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Lidera i Partnerów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55AF448-4D6C-4D65-86E5-3D6FD28E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929" y="339403"/>
            <a:ext cx="242641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5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EDB7958-910A-49B4-BA73-5BF08A32F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757021"/>
            <a:ext cx="10515600" cy="849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</a:t>
            </a:r>
            <a:r>
              <a:rPr lang="pl-PL" sz="4000" b="1" dirty="0"/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9D8B5C-0160-4B2D-A6ED-C1D08999F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14" y="1606858"/>
            <a:ext cx="8294996" cy="37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9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5D9D3C0-E859-4AEB-A779-78B8C0392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203" y="1201003"/>
            <a:ext cx="2766037" cy="4107976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168D9E80-893B-4D56-A376-D3A84354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1</a:t>
            </a:r>
            <a:r>
              <a:rPr lang="pl-PL" sz="32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9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A895E9A-E62E-4A37-BFE3-C4016A2F4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579562"/>
            <a:ext cx="5233492" cy="355441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1FFD0CC-A4F2-4B3D-AA08-A2F7105E7892}"/>
              </a:ext>
            </a:extLst>
          </p:cNvPr>
          <p:cNvSpPr txBox="1"/>
          <p:nvPr/>
        </p:nvSpPr>
        <p:spPr>
          <a:xfrm>
            <a:off x="1138561" y="778561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2</a:t>
            </a:r>
            <a:r>
              <a:rPr lang="pl-PL" sz="1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724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728FAB6-D0BD-4697-9D40-00385B5F6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4" y="804509"/>
            <a:ext cx="8810047" cy="5110515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8E01489-5BB4-4586-8A7D-3249D99945C9}"/>
              </a:ext>
            </a:extLst>
          </p:cNvPr>
          <p:cNvSpPr txBox="1"/>
          <p:nvPr/>
        </p:nvSpPr>
        <p:spPr>
          <a:xfrm>
            <a:off x="1526520" y="681366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3</a:t>
            </a:r>
            <a:r>
              <a:rPr lang="pl-PL" sz="1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89366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1839</Words>
  <Application>Microsoft Office PowerPoint</Application>
  <PresentationFormat>Panoramiczny</PresentationFormat>
  <Paragraphs>450</Paragraphs>
  <Slides>46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58" baseType="lpstr">
      <vt:lpstr>Arial</vt:lpstr>
      <vt:lpstr>Bodoni</vt:lpstr>
      <vt:lpstr>Bookman Old Style</vt:lpstr>
      <vt:lpstr>Calibri</vt:lpstr>
      <vt:lpstr>Calibri Light</vt:lpstr>
      <vt:lpstr>Century Gothic</vt:lpstr>
      <vt:lpstr>Helvetica Neue</vt:lpstr>
      <vt:lpstr>Palatino</vt:lpstr>
      <vt:lpstr>Publico Text Roman</vt:lpstr>
      <vt:lpstr>Symbol</vt:lpstr>
      <vt:lpstr>Wingdings</vt:lpstr>
      <vt:lpstr>Motyw pakietu Office</vt:lpstr>
      <vt:lpstr>Prezentacja programu PowerPoint</vt:lpstr>
      <vt:lpstr>Prezentacja programu PowerPoint</vt:lpstr>
      <vt:lpstr> </vt:lpstr>
      <vt:lpstr> </vt:lpstr>
      <vt:lpstr> </vt:lpstr>
      <vt:lpstr> </vt:lpstr>
      <vt:lpstr>PARTNER 1 </vt:lpstr>
      <vt:lpstr>Prezentacja programu PowerPoint</vt:lpstr>
      <vt:lpstr>Prezentacja programu PowerPoint</vt:lpstr>
      <vt:lpstr> </vt:lpstr>
      <vt:lpstr> </vt:lpstr>
      <vt:lpstr>Prezentacja programu PowerPoint</vt:lpstr>
      <vt:lpstr> </vt:lpstr>
      <vt:lpstr>Prezentacja programu PowerPoint</vt:lpstr>
      <vt:lpstr> </vt:lpstr>
      <vt:lpstr> </vt:lpstr>
      <vt:lpstr>Prezentacja programu PowerPoint</vt:lpstr>
      <vt:lpstr>Prezentacja programu PowerPoint</vt:lpstr>
      <vt:lpstr> </vt:lpstr>
      <vt:lpstr> </vt:lpstr>
      <vt:lpstr> </vt:lpstr>
      <vt:lpstr> </vt:lpstr>
      <vt:lpstr> </vt:lpstr>
      <vt:lpstr>Czas na spotkanie pozaformalne</vt:lpstr>
      <vt:lpstr>Prezentacja programu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Prezentacja programu PowerPoint</vt:lpstr>
      <vt:lpstr> </vt:lpstr>
      <vt:lpstr> 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Tomulewicz</dc:creator>
  <cp:lastModifiedBy>Anna Tomulewicz</cp:lastModifiedBy>
  <cp:revision>87</cp:revision>
  <dcterms:created xsi:type="dcterms:W3CDTF">2021-05-25T10:51:49Z</dcterms:created>
  <dcterms:modified xsi:type="dcterms:W3CDTF">2021-06-21T06:44:09Z</dcterms:modified>
</cp:coreProperties>
</file>