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74" r:id="rId4"/>
    <p:sldId id="285" r:id="rId5"/>
    <p:sldId id="286" r:id="rId6"/>
    <p:sldId id="282" r:id="rId7"/>
    <p:sldId id="287" r:id="rId8"/>
    <p:sldId id="281" r:id="rId9"/>
    <p:sldId id="283" r:id="rId10"/>
    <p:sldId id="284" r:id="rId11"/>
    <p:sldId id="27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5B2EF-A55A-46DD-BB4E-68E63074632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FF82E05-2A85-41E8-BA5E-D2C6374204C5}">
      <dgm:prSet phldrT="[Teks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l-PL" sz="3600" dirty="0">
              <a:latin typeface="+mj-lt"/>
              <a:cs typeface="Calibri" panose="020F0502020204030204" pitchFamily="34" charset="0"/>
            </a:rPr>
            <a:t>środowiskowa sieć wsparcia</a:t>
          </a:r>
        </a:p>
      </dgm:t>
    </dgm:pt>
    <dgm:pt modelId="{267882C3-6944-490C-A8B6-C79811E0E997}" type="parTrans" cxnId="{0852A48F-5DEC-4E6D-8F6F-D0C9C91444F7}">
      <dgm:prSet/>
      <dgm:spPr/>
      <dgm:t>
        <a:bodyPr/>
        <a:lstStyle/>
        <a:p>
          <a:endParaRPr lang="pl-PL"/>
        </a:p>
      </dgm:t>
    </dgm:pt>
    <dgm:pt modelId="{B10344F8-7A51-4D0A-8CCB-3ECAAB2ACFAC}" type="sibTrans" cxnId="{0852A48F-5DEC-4E6D-8F6F-D0C9C91444F7}">
      <dgm:prSet/>
      <dgm:spPr/>
      <dgm:t>
        <a:bodyPr/>
        <a:lstStyle/>
        <a:p>
          <a:endParaRPr lang="pl-PL"/>
        </a:p>
      </dgm:t>
    </dgm:pt>
    <dgm:pt modelId="{DFD4DCC1-F517-456A-AE9D-65CC020981AE}">
      <dgm:prSet phldrT="[Tekst]" custT="1"/>
      <dgm:spPr/>
      <dgm:t>
        <a:bodyPr/>
        <a:lstStyle/>
        <a:p>
          <a:r>
            <a:rPr lang="pl-PL" sz="3600" dirty="0"/>
            <a:t>zespół medyczny FHPE </a:t>
          </a:r>
        </a:p>
      </dgm:t>
    </dgm:pt>
    <dgm:pt modelId="{FC6C3D78-DFDF-403F-9BBB-8C23772488DD}" type="parTrans" cxnId="{8705681F-C9D7-4E95-9723-0070AE04F119}">
      <dgm:prSet/>
      <dgm:spPr/>
      <dgm:t>
        <a:bodyPr/>
        <a:lstStyle/>
        <a:p>
          <a:endParaRPr lang="pl-PL"/>
        </a:p>
      </dgm:t>
    </dgm:pt>
    <dgm:pt modelId="{44E7FBC6-10C3-4ACC-B871-8EBE9F655FBF}" type="sibTrans" cxnId="{8705681F-C9D7-4E95-9723-0070AE04F119}">
      <dgm:prSet/>
      <dgm:spPr/>
      <dgm:t>
        <a:bodyPr/>
        <a:lstStyle/>
        <a:p>
          <a:endParaRPr lang="pl-PL"/>
        </a:p>
      </dgm:t>
    </dgm:pt>
    <dgm:pt modelId="{E9855835-4B0B-4240-83FE-EB4FF70B2FCF}">
      <dgm:prSet phldrT="[Teks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sz="3600" dirty="0"/>
            <a:t>podopieczni FHPE</a:t>
          </a:r>
        </a:p>
      </dgm:t>
    </dgm:pt>
    <dgm:pt modelId="{97661241-2DD0-4212-9FC4-7B835F09952F}" type="parTrans" cxnId="{66B5537D-B8EA-4070-9EE5-A5AA591E2AD7}">
      <dgm:prSet/>
      <dgm:spPr/>
      <dgm:t>
        <a:bodyPr/>
        <a:lstStyle/>
        <a:p>
          <a:endParaRPr lang="pl-PL"/>
        </a:p>
      </dgm:t>
    </dgm:pt>
    <dgm:pt modelId="{D1C8D3BE-023D-4315-9512-634834866956}" type="sibTrans" cxnId="{66B5537D-B8EA-4070-9EE5-A5AA591E2AD7}">
      <dgm:prSet/>
      <dgm:spPr/>
      <dgm:t>
        <a:bodyPr/>
        <a:lstStyle/>
        <a:p>
          <a:endParaRPr lang="pl-PL"/>
        </a:p>
      </dgm:t>
    </dgm:pt>
    <dgm:pt modelId="{66971655-48FE-4327-9690-4518BA289476}" type="pres">
      <dgm:prSet presAssocID="{6A65B2EF-A55A-46DD-BB4E-68E63074632E}" presName="compositeShape" presStyleCnt="0">
        <dgm:presLayoutVars>
          <dgm:chMax val="7"/>
          <dgm:dir/>
          <dgm:resizeHandles val="exact"/>
        </dgm:presLayoutVars>
      </dgm:prSet>
      <dgm:spPr/>
    </dgm:pt>
    <dgm:pt modelId="{3DAD6B55-0788-4140-9066-829924A1DAC6}" type="pres">
      <dgm:prSet presAssocID="{8FF82E05-2A85-41E8-BA5E-D2C6374204C5}" presName="circ1" presStyleLbl="vennNode1" presStyleIdx="0" presStyleCnt="3" custScaleX="169449"/>
      <dgm:spPr/>
      <dgm:t>
        <a:bodyPr/>
        <a:lstStyle/>
        <a:p>
          <a:endParaRPr lang="pl-PL"/>
        </a:p>
      </dgm:t>
    </dgm:pt>
    <dgm:pt modelId="{508B9B6D-ECF1-4E34-AE52-D133541316D0}" type="pres">
      <dgm:prSet presAssocID="{8FF82E05-2A85-41E8-BA5E-D2C6374204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483B1E-977D-43F5-B8ED-1374B564BDB8}" type="pres">
      <dgm:prSet presAssocID="{DFD4DCC1-F517-456A-AE9D-65CC020981AE}" presName="circ2" presStyleLbl="vennNode1" presStyleIdx="1" presStyleCnt="3" custScaleX="154029" custScaleY="87720" custLinFactNeighborX="23294" custLinFactNeighborY="-11622"/>
      <dgm:spPr/>
      <dgm:t>
        <a:bodyPr/>
        <a:lstStyle/>
        <a:p>
          <a:endParaRPr lang="pl-PL"/>
        </a:p>
      </dgm:t>
    </dgm:pt>
    <dgm:pt modelId="{E959A9E7-CDC3-4CE5-8C13-FB9FD723C49E}" type="pres">
      <dgm:prSet presAssocID="{DFD4DCC1-F517-456A-AE9D-65CC020981A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2FE659-EFF0-40AA-9EB4-F9162AB5AA4A}" type="pres">
      <dgm:prSet presAssocID="{E9855835-4B0B-4240-83FE-EB4FF70B2FCF}" presName="circ3" presStyleLbl="vennNode1" presStyleIdx="2" presStyleCnt="3" custScaleX="166737" custScaleY="86956" custLinFactNeighborX="-6115" custLinFactNeighborY="-12347"/>
      <dgm:spPr/>
      <dgm:t>
        <a:bodyPr/>
        <a:lstStyle/>
        <a:p>
          <a:endParaRPr lang="pl-PL"/>
        </a:p>
      </dgm:t>
    </dgm:pt>
    <dgm:pt modelId="{16D5E6D4-9FF8-48AC-A6DD-B927C65C461F}" type="pres">
      <dgm:prSet presAssocID="{E9855835-4B0B-4240-83FE-EB4FF70B2F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54C612-0422-4B3F-B04B-024A6D4486D1}" type="presOf" srcId="{8FF82E05-2A85-41E8-BA5E-D2C6374204C5}" destId="{508B9B6D-ECF1-4E34-AE52-D133541316D0}" srcOrd="1" destOrd="0" presId="urn:microsoft.com/office/officeart/2005/8/layout/venn1"/>
    <dgm:cxn modelId="{8705681F-C9D7-4E95-9723-0070AE04F119}" srcId="{6A65B2EF-A55A-46DD-BB4E-68E63074632E}" destId="{DFD4DCC1-F517-456A-AE9D-65CC020981AE}" srcOrd="1" destOrd="0" parTransId="{FC6C3D78-DFDF-403F-9BBB-8C23772488DD}" sibTransId="{44E7FBC6-10C3-4ACC-B871-8EBE9F655FBF}"/>
    <dgm:cxn modelId="{F1F6B399-6E69-4C84-A8FD-D4D26437B512}" type="presOf" srcId="{E9855835-4B0B-4240-83FE-EB4FF70B2FCF}" destId="{16D5E6D4-9FF8-48AC-A6DD-B927C65C461F}" srcOrd="1" destOrd="0" presId="urn:microsoft.com/office/officeart/2005/8/layout/venn1"/>
    <dgm:cxn modelId="{37667FFF-FC17-4863-A901-F44516F3DD04}" type="presOf" srcId="{6A65B2EF-A55A-46DD-BB4E-68E63074632E}" destId="{66971655-48FE-4327-9690-4518BA289476}" srcOrd="0" destOrd="0" presId="urn:microsoft.com/office/officeart/2005/8/layout/venn1"/>
    <dgm:cxn modelId="{6C806B44-38B3-461D-806F-254CE673AB42}" type="presOf" srcId="{DFD4DCC1-F517-456A-AE9D-65CC020981AE}" destId="{E959A9E7-CDC3-4CE5-8C13-FB9FD723C49E}" srcOrd="1" destOrd="0" presId="urn:microsoft.com/office/officeart/2005/8/layout/venn1"/>
    <dgm:cxn modelId="{5E58618C-A1F3-435A-B05B-1A6E2583B9B5}" type="presOf" srcId="{E9855835-4B0B-4240-83FE-EB4FF70B2FCF}" destId="{052FE659-EFF0-40AA-9EB4-F9162AB5AA4A}" srcOrd="0" destOrd="0" presId="urn:microsoft.com/office/officeart/2005/8/layout/venn1"/>
    <dgm:cxn modelId="{265C5865-04A0-4DC6-98FB-8152B88BF275}" type="presOf" srcId="{8FF82E05-2A85-41E8-BA5E-D2C6374204C5}" destId="{3DAD6B55-0788-4140-9066-829924A1DAC6}" srcOrd="0" destOrd="0" presId="urn:microsoft.com/office/officeart/2005/8/layout/venn1"/>
    <dgm:cxn modelId="{0852A48F-5DEC-4E6D-8F6F-D0C9C91444F7}" srcId="{6A65B2EF-A55A-46DD-BB4E-68E63074632E}" destId="{8FF82E05-2A85-41E8-BA5E-D2C6374204C5}" srcOrd="0" destOrd="0" parTransId="{267882C3-6944-490C-A8B6-C79811E0E997}" sibTransId="{B10344F8-7A51-4D0A-8CCB-3ECAAB2ACFAC}"/>
    <dgm:cxn modelId="{66B5537D-B8EA-4070-9EE5-A5AA591E2AD7}" srcId="{6A65B2EF-A55A-46DD-BB4E-68E63074632E}" destId="{E9855835-4B0B-4240-83FE-EB4FF70B2FCF}" srcOrd="2" destOrd="0" parTransId="{97661241-2DD0-4212-9FC4-7B835F09952F}" sibTransId="{D1C8D3BE-023D-4315-9512-634834866956}"/>
    <dgm:cxn modelId="{ADB1F3AB-B9FB-41EE-BC48-1488655CDD40}" type="presOf" srcId="{DFD4DCC1-F517-456A-AE9D-65CC020981AE}" destId="{6B483B1E-977D-43F5-B8ED-1374B564BDB8}" srcOrd="0" destOrd="0" presId="urn:microsoft.com/office/officeart/2005/8/layout/venn1"/>
    <dgm:cxn modelId="{EDDDECBC-BAEF-46AD-AA9C-E6C42806FD8D}" type="presParOf" srcId="{66971655-48FE-4327-9690-4518BA289476}" destId="{3DAD6B55-0788-4140-9066-829924A1DAC6}" srcOrd="0" destOrd="0" presId="urn:microsoft.com/office/officeart/2005/8/layout/venn1"/>
    <dgm:cxn modelId="{692628FA-3556-4781-A33D-9C1F0A4E71FB}" type="presParOf" srcId="{66971655-48FE-4327-9690-4518BA289476}" destId="{508B9B6D-ECF1-4E34-AE52-D133541316D0}" srcOrd="1" destOrd="0" presId="urn:microsoft.com/office/officeart/2005/8/layout/venn1"/>
    <dgm:cxn modelId="{A5F07053-445A-4F89-9773-7F7DF513BBA7}" type="presParOf" srcId="{66971655-48FE-4327-9690-4518BA289476}" destId="{6B483B1E-977D-43F5-B8ED-1374B564BDB8}" srcOrd="2" destOrd="0" presId="urn:microsoft.com/office/officeart/2005/8/layout/venn1"/>
    <dgm:cxn modelId="{77148575-0696-41CD-8BE3-2EEEB3AC5503}" type="presParOf" srcId="{66971655-48FE-4327-9690-4518BA289476}" destId="{E959A9E7-CDC3-4CE5-8C13-FB9FD723C49E}" srcOrd="3" destOrd="0" presId="urn:microsoft.com/office/officeart/2005/8/layout/venn1"/>
    <dgm:cxn modelId="{8561E592-6BBC-4C59-9B75-B6FB52B040C9}" type="presParOf" srcId="{66971655-48FE-4327-9690-4518BA289476}" destId="{052FE659-EFF0-40AA-9EB4-F9162AB5AA4A}" srcOrd="4" destOrd="0" presId="urn:microsoft.com/office/officeart/2005/8/layout/venn1"/>
    <dgm:cxn modelId="{BFDA2010-C64E-4DBB-B9BD-7D0FF804520C}" type="presParOf" srcId="{66971655-48FE-4327-9690-4518BA289476}" destId="{16D5E6D4-9FF8-48AC-A6DD-B927C65C461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D6B55-0788-4140-9066-829924A1DAC6}">
      <dsp:nvSpPr>
        <dsp:cNvPr id="0" name=""/>
        <dsp:cNvSpPr/>
      </dsp:nvSpPr>
      <dsp:spPr>
        <a:xfrm>
          <a:off x="1757973" y="249465"/>
          <a:ext cx="5348589" cy="315646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>
              <a:latin typeface="+mj-lt"/>
              <a:cs typeface="Calibri" panose="020F0502020204030204" pitchFamily="34" charset="0"/>
            </a:rPr>
            <a:t>środowiskowa sieć wsparcia</a:t>
          </a:r>
        </a:p>
      </dsp:txBody>
      <dsp:txXfrm>
        <a:off x="2471119" y="801846"/>
        <a:ext cx="3922299" cy="1420407"/>
      </dsp:txXfrm>
    </dsp:sp>
    <dsp:sp modelId="{6B483B1E-977D-43F5-B8ED-1374B564BDB8}">
      <dsp:nvSpPr>
        <dsp:cNvPr id="0" name=""/>
        <dsp:cNvSpPr/>
      </dsp:nvSpPr>
      <dsp:spPr>
        <a:xfrm>
          <a:off x="3802112" y="2049215"/>
          <a:ext cx="4861863" cy="27688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zespół medyczny FHPE </a:t>
          </a:r>
        </a:p>
      </dsp:txBody>
      <dsp:txXfrm>
        <a:off x="5289032" y="2764501"/>
        <a:ext cx="2917118" cy="1522865"/>
      </dsp:txXfrm>
    </dsp:sp>
    <dsp:sp modelId="{052FE659-EFF0-40AA-9EB4-F9162AB5AA4A}">
      <dsp:nvSpPr>
        <dsp:cNvPr id="0" name=""/>
        <dsp:cNvSpPr/>
      </dsp:nvSpPr>
      <dsp:spPr>
        <a:xfrm>
          <a:off x="468801" y="2038389"/>
          <a:ext cx="5262986" cy="2744731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podopieczni FHPE</a:t>
          </a:r>
        </a:p>
      </dsp:txBody>
      <dsp:txXfrm>
        <a:off x="964399" y="2747444"/>
        <a:ext cx="3157792" cy="150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to_bw_tlo_yellow copy.jpg" descr="foto_bw_tlo_yellow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647"/>
            <a:ext cx="13004801" cy="97503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"/>
          <p:cNvSpPr/>
          <p:nvPr/>
        </p:nvSpPr>
        <p:spPr>
          <a:xfrm>
            <a:off x="9541" y="8541156"/>
            <a:ext cx="12985718" cy="632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15" name="Projekt dofinansowany przez Unię Europejską z Europejskiego programu na rzecz zatrudnienia i innowacji społecznych „EaSI” (2014-2020)"/>
          <p:cNvSpPr txBox="1"/>
          <p:nvPr/>
        </p:nvSpPr>
        <p:spPr>
          <a:xfrm>
            <a:off x="1887952" y="9289169"/>
            <a:ext cx="9532012" cy="275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Projekt dofinansowany przez Unię Europejską z Europejskiego programu na rzecz zatrudnienia i innowacji społecznych „EaSI” (2014-2020)</a:t>
            </a:r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24" y="8433793"/>
            <a:ext cx="7197752" cy="94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29" y="2454491"/>
            <a:ext cx="5328736" cy="3733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oto_bw_tlo_yellow copy.jpg" descr="foto_bw_tlo_yellow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647"/>
            <a:ext cx="13004801" cy="975030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"/>
          <p:cNvSpPr/>
          <p:nvPr/>
        </p:nvSpPr>
        <p:spPr>
          <a:xfrm>
            <a:off x="9541" y="8541156"/>
            <a:ext cx="12985718" cy="6322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  <a:endParaRPr/>
          </a:p>
        </p:txBody>
      </p:sp>
      <p:sp>
        <p:nvSpPr>
          <p:cNvPr id="27" name="Projekt dofinansowany przez Unię Europejską z Europejskiego programu na rzecz zatrudnienia i innowacji społecznych „EaSI” (2014-2020)"/>
          <p:cNvSpPr txBox="1"/>
          <p:nvPr/>
        </p:nvSpPr>
        <p:spPr>
          <a:xfrm>
            <a:off x="2497552" y="9289169"/>
            <a:ext cx="7877862" cy="275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355600"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Co-funded by the European Union from the Programme for Employment and Social Innovation „EaSI” (2014-2020)</a:t>
            </a: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24" y="8433793"/>
            <a:ext cx="7197752" cy="94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2" y="2644239"/>
            <a:ext cx="4268796" cy="356893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46" y="7958131"/>
            <a:ext cx="9980309" cy="1558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>
            <a:spLocks noGrp="1"/>
          </p:cNvSpPr>
          <p:nvPr>
            <p:ph type="pic" sz="half" idx="21"/>
          </p:nvPr>
        </p:nvSpPr>
        <p:spPr>
          <a:xfrm>
            <a:off x="6819900" y="1739900"/>
            <a:ext cx="5575300" cy="81696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3533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7999" y="21717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/>
          <p:cNvSpPr/>
          <p:nvPr/>
        </p:nvSpPr>
        <p:spPr>
          <a:xfrm>
            <a:off x="507999" y="635000"/>
            <a:ext cx="119972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0466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9" r:id="rId5"/>
    <p:sldLayoutId id="2147483664" r:id="rId6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ACA5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taki-niebo-serce-klucz-661337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Kontynuujemy pracę i zbieramy doświadczenia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6CED1B4-C9AB-C0B5-3EF0-7AC5BCFAA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665957"/>
              </p:ext>
            </p:extLst>
          </p:nvPr>
        </p:nvGraphicFramePr>
        <p:xfrm>
          <a:off x="2173357" y="2332383"/>
          <a:ext cx="8663976" cy="543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C45E13C9-C3FB-45E1-1596-1ADB014F0328}"/>
              </a:ext>
            </a:extLst>
          </p:cNvPr>
          <p:cNvSpPr txBox="1"/>
          <p:nvPr/>
        </p:nvSpPr>
        <p:spPr>
          <a:xfrm>
            <a:off x="6323495" y="5049569"/>
            <a:ext cx="10999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Bodoni SvtyTwo ITC TT-Book"/>
                <a:cs typeface="Bodoni SvtyTwo ITC TT-Book"/>
                <a:sym typeface="Bodoni SvtyTwo ITC TT-Book"/>
              </a:rPr>
              <a:t>KOOZ</a:t>
            </a:r>
          </a:p>
        </p:txBody>
      </p:sp>
    </p:spTree>
    <p:extLst>
      <p:ext uri="{BB962C8B-B14F-4D97-AF65-F5344CB8AC3E}">
        <p14:creationId xmlns:p14="http://schemas.microsoft.com/office/powerpoint/2010/main" val="395525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8A1F7FC4-3126-4462-9AAC-14551021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0086" y="800100"/>
            <a:ext cx="12224627" cy="67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Etapy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EB5A96-BBBC-0903-68F2-C89489D1977B}"/>
              </a:ext>
            </a:extLst>
          </p:cNvPr>
          <p:cNvSpPr txBox="1"/>
          <p:nvPr/>
        </p:nvSpPr>
        <p:spPr>
          <a:xfrm>
            <a:off x="1166192" y="4813116"/>
            <a:ext cx="101246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F68A947-3CDC-F2A8-873E-27725E2218CD}"/>
              </a:ext>
            </a:extLst>
          </p:cNvPr>
          <p:cNvSpPr txBox="1"/>
          <p:nvPr/>
        </p:nvSpPr>
        <p:spPr>
          <a:xfrm>
            <a:off x="6042991" y="4419600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7050F3-308D-9EC9-19EB-CD652B6BCECD}"/>
              </a:ext>
            </a:extLst>
          </p:cNvPr>
          <p:cNvSpPr txBox="1"/>
          <p:nvPr/>
        </p:nvSpPr>
        <p:spPr>
          <a:xfrm>
            <a:off x="891118" y="2104683"/>
            <a:ext cx="11480799" cy="58887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Bodoni SvtyTwo ITC TT-Book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Miesiąc 1-4 </a:t>
            </a: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październik 2020 oraz maj-lipiec 2021 – przygotowanie do testowania innowacji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Bodoni SvtyTwo ITC TT-Book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Bodoni SvtyTwo ITC TT-Book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Miesiąc 5 – 34 </a:t>
            </a: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– sierpień 2021 – styczeń 2024 – wprowadzamy w życie założenia innowacji na terenie 5 gmin, które są objęte testowaniem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Bodoni SvtyTwo ITC TT-Book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Bodoni SvtyTwo ITC TT-Book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Miesiąc 35-36 </a:t>
            </a: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– luty – marzec 2024 – podsumowanie projektu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l-PL" dirty="0"/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Partnerzy projektu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13C02A8-7356-47DE-BDE7-1841210E1840}"/>
              </a:ext>
            </a:extLst>
          </p:cNvPr>
          <p:cNvSpPr txBox="1">
            <a:spLocks/>
          </p:cNvSpPr>
          <p:nvPr/>
        </p:nvSpPr>
        <p:spPr>
          <a:xfrm>
            <a:off x="318052" y="3511825"/>
            <a:ext cx="12219065" cy="430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Fundacja Hospicjum Proroka Eliasza, (FHPE, Michałowo)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Regionalny Ośrodek Polityki Społecznej (ROPS, Białystok)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Instytut Rozwoju Wsi i Rolnictw PAN (Warszawa)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Ośrodek Wspierania Organizacji Pozarządowych (OWOP, Białystok)</a:t>
            </a:r>
          </a:p>
        </p:txBody>
      </p:sp>
    </p:spTree>
    <p:extLst>
      <p:ext uri="{BB962C8B-B14F-4D97-AF65-F5344CB8AC3E}">
        <p14:creationId xmlns:p14="http://schemas.microsoft.com/office/powerpoint/2010/main" val="4716380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Nasi podopieczni 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AA3729-4B51-CA94-740A-7D59236473A7}"/>
              </a:ext>
            </a:extLst>
          </p:cNvPr>
          <p:cNvSpPr txBox="1"/>
          <p:nvPr/>
        </p:nvSpPr>
        <p:spPr>
          <a:xfrm>
            <a:off x="1152939" y="4862076"/>
            <a:ext cx="106989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70DBE9-199B-06C6-BE48-FA7F1D02F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3" y="3774"/>
            <a:ext cx="3518453" cy="46912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EFE698A-4BE0-E512-EF25-0FBA1E8DC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0" y="-294033"/>
            <a:ext cx="3518453" cy="4691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4D2510-BDB2-8274-C20F-65F3FCD77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8" y="4227444"/>
            <a:ext cx="4711148" cy="62815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458FD99-0385-BBE4-E718-74997618A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755" y="-206396"/>
            <a:ext cx="3668643" cy="489152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06867AF-70DB-9CC2-AB9A-0BFDB73A1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55" y="4573227"/>
            <a:ext cx="4196522" cy="559536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931948C-A1F1-B1AD-907C-B4690946AE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99" y="3494096"/>
            <a:ext cx="3242365" cy="576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17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W liczbach cd.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72B9800-A33D-47BB-182E-120CF9CA8DE5}"/>
              </a:ext>
            </a:extLst>
          </p:cNvPr>
          <p:cNvSpPr txBox="1"/>
          <p:nvPr/>
        </p:nvSpPr>
        <p:spPr>
          <a:xfrm>
            <a:off x="548317" y="2965590"/>
            <a:ext cx="119888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 Koordynatorka Opieki Osób Zależnych  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odwiedziła podopiecznych 259 razy </a:t>
            </a: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(</a:t>
            </a:r>
            <a:r>
              <a:rPr kumimoji="0" lang="pl-PL" sz="2800" b="0" i="0" u="none" strike="noStrike" cap="none" spc="0" normalizeH="0" baseline="0" dirty="0" err="1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sier</a:t>
            </a:r>
            <a: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Bodoni SvtyTwo ITC TT-Book"/>
              </a:rPr>
              <a:t> 2021 – mar 2022</a:t>
            </a: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C5B205-23BE-B197-90BB-7BD0FF035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7" y="3531018"/>
            <a:ext cx="3438939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44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W liczbach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6B6B51-8307-B41D-B357-EAC5F5D8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27" y="3034748"/>
            <a:ext cx="12144578" cy="28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85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W liczbach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DF14C8-2929-A46A-5E6E-F5BA235A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6" y="2617773"/>
            <a:ext cx="4777961" cy="41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8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/>
              <a:t>Nasze spotkania 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AA3729-4B51-CA94-740A-7D59236473A7}"/>
              </a:ext>
            </a:extLst>
          </p:cNvPr>
          <p:cNvSpPr txBox="1"/>
          <p:nvPr/>
        </p:nvSpPr>
        <p:spPr>
          <a:xfrm>
            <a:off x="1152939" y="4862076"/>
            <a:ext cx="106989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Bodoni SvtyTwo ITC TT-Book"/>
                <a:ea typeface="Bodoni SvtyTwo ITC TT-Book"/>
                <a:cs typeface="Bodoni SvtyTwo ITC TT-Book"/>
                <a:sym typeface="Bodoni SvtyTwo ITC TT-Book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D71A47-83ED-645A-A6B9-2F515397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5" y="530637"/>
            <a:ext cx="4744278" cy="35582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E25D02C-A40C-6EDD-8BA7-BCA452E9D9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828" y="1352550"/>
            <a:ext cx="4419600" cy="33147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E5FB0D3-7873-A597-E14D-9E5691FD7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0" y="4378371"/>
            <a:ext cx="5618921" cy="421419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75C9713-D56C-6429-28C9-8EEE4205B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47" y="4205909"/>
            <a:ext cx="5495235" cy="412142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C92A1E8-9841-107E-9FD8-BEE8688E2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60" y="959634"/>
            <a:ext cx="4115655" cy="30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7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l-PL" dirty="0"/>
              <a:t>Spotkania partnerskiej sieci wsparcia</a:t>
            </a:r>
            <a:endParaRPr dirty="0"/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06717" y="9258300"/>
            <a:ext cx="330400" cy="4064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E46988B-5D7A-4C39-9C3C-6AB560AE121A}"/>
              </a:ext>
            </a:extLst>
          </p:cNvPr>
          <p:cNvSpPr txBox="1"/>
          <p:nvPr/>
        </p:nvSpPr>
        <p:spPr>
          <a:xfrm>
            <a:off x="1179442" y="4248936"/>
            <a:ext cx="10880036" cy="2287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spotkania sieciujących, sesje w 5 gminach (Gródek, Narew, Narewka, Michałowo, Zabłudów):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14-28 czerwca 2021, 26-30 lipca 2021, 29 września -7 października 2021,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grudnia 2021, 10 marca 2022 (Narew, Narewka), 16 marca 2022 (Gródek)</a:t>
            </a:r>
          </a:p>
        </p:txBody>
      </p:sp>
    </p:spTree>
    <p:extLst>
      <p:ext uri="{BB962C8B-B14F-4D97-AF65-F5344CB8AC3E}">
        <p14:creationId xmlns:p14="http://schemas.microsoft.com/office/powerpoint/2010/main" val="1969629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198</Words>
  <Application>Microsoft Office PowerPoint</Application>
  <PresentationFormat>Niestandardowy</PresentationFormat>
  <Paragraphs>44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Bodoni SvtyTwo ITC TT-Book</vt:lpstr>
      <vt:lpstr>Calibri</vt:lpstr>
      <vt:lpstr>Helvetica</vt:lpstr>
      <vt:lpstr>Helvetica Neue</vt:lpstr>
      <vt:lpstr>Palatino</vt:lpstr>
      <vt:lpstr>Zapf Dingbats</vt:lpstr>
      <vt:lpstr>New_Template4</vt:lpstr>
      <vt:lpstr>Prezentacja programu PowerPoint</vt:lpstr>
      <vt:lpstr>Etapy</vt:lpstr>
      <vt:lpstr>Partnerzy projektu</vt:lpstr>
      <vt:lpstr>Nasi podopieczni </vt:lpstr>
      <vt:lpstr>W liczbach cd.</vt:lpstr>
      <vt:lpstr>W liczbach</vt:lpstr>
      <vt:lpstr>W liczbach</vt:lpstr>
      <vt:lpstr>Nasze spotkania </vt:lpstr>
      <vt:lpstr>Spotkania partnerskiej sieci wsparcia</vt:lpstr>
      <vt:lpstr>Kontynuujemy pracę i zbieramy doświadczenia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hospi</cp:lastModifiedBy>
  <cp:revision>18</cp:revision>
  <dcterms:modified xsi:type="dcterms:W3CDTF">2022-07-20T07:36:44Z</dcterms:modified>
</cp:coreProperties>
</file>